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p:sldMasterIdLst>
    <p:sldMasterId id="2147483694" r:id="rId1"/>
  </p:sldMasterIdLst>
  <p:notesMasterIdLst>
    <p:notesMasterId r:id="rId49"/>
  </p:notesMasterIdLst>
  <p:handoutMasterIdLst>
    <p:handoutMasterId r:id="rId50"/>
  </p:handoutMasterIdLst>
  <p:sldIdLst>
    <p:sldId id="1344" r:id="rId2"/>
    <p:sldId id="1408" r:id="rId3"/>
    <p:sldId id="343" r:id="rId4"/>
    <p:sldId id="293" r:id="rId5"/>
    <p:sldId id="1510" r:id="rId6"/>
    <p:sldId id="1519" r:id="rId7"/>
    <p:sldId id="1517" r:id="rId8"/>
    <p:sldId id="1442" r:id="rId9"/>
    <p:sldId id="568" r:id="rId10"/>
    <p:sldId id="1530" r:id="rId11"/>
    <p:sldId id="1531" r:id="rId12"/>
    <p:sldId id="1514" r:id="rId13"/>
    <p:sldId id="1532" r:id="rId14"/>
    <p:sldId id="1501" r:id="rId15"/>
    <p:sldId id="1538" r:id="rId16"/>
    <p:sldId id="1537" r:id="rId17"/>
    <p:sldId id="1533" r:id="rId18"/>
    <p:sldId id="1503" r:id="rId19"/>
    <p:sldId id="1513" r:id="rId20"/>
    <p:sldId id="1534" r:id="rId21"/>
    <p:sldId id="1456" r:id="rId22"/>
    <p:sldId id="1329" r:id="rId23"/>
    <p:sldId id="1524" r:id="rId24"/>
    <p:sldId id="1525" r:id="rId25"/>
    <p:sldId id="1520" r:id="rId26"/>
    <p:sldId id="261" r:id="rId27"/>
    <p:sldId id="270" r:id="rId28"/>
    <p:sldId id="1527" r:id="rId29"/>
    <p:sldId id="1443" r:id="rId30"/>
    <p:sldId id="1529" r:id="rId31"/>
    <p:sldId id="1504" r:id="rId32"/>
    <p:sldId id="1536" r:id="rId33"/>
    <p:sldId id="1474" r:id="rId34"/>
    <p:sldId id="1457" r:id="rId35"/>
    <p:sldId id="1505" r:id="rId36"/>
    <p:sldId id="1511" r:id="rId37"/>
    <p:sldId id="1512" r:id="rId38"/>
    <p:sldId id="1475" r:id="rId39"/>
    <p:sldId id="1516" r:id="rId40"/>
    <p:sldId id="1480" r:id="rId41"/>
    <p:sldId id="1372" r:id="rId42"/>
    <p:sldId id="1348" r:id="rId43"/>
    <p:sldId id="1357" r:id="rId44"/>
    <p:sldId id="1506" r:id="rId45"/>
    <p:sldId id="1507" r:id="rId46"/>
    <p:sldId id="1509" r:id="rId47"/>
    <p:sldId id="1508" r:id="rId48"/>
  </p:sldIdLst>
  <p:sldSz cx="12192000" cy="6858000"/>
  <p:notesSz cx="9601200" cy="7315200"/>
  <p:defaultTextStyle>
    <a:defPPr>
      <a:defRPr lang="en-US"/>
    </a:defPPr>
    <a:lvl1pPr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p:defaultTextStyle>
  <p:extLst>
    <p:ext uri="{521415D9-36F7-43E2-AB2F-B90AF26B5E84}">
      <p14:sectionLst xmlns:p14="http://schemas.microsoft.com/office/powerpoint/2010/main">
        <p14:section name="Default Section" id="{CD367A80-E1D0-4283-84A7-6215EC2C7308}">
          <p14:sldIdLst>
            <p14:sldId id="1344"/>
            <p14:sldId id="1408"/>
            <p14:sldId id="343"/>
            <p14:sldId id="293"/>
            <p14:sldId id="1510"/>
            <p14:sldId id="1519"/>
            <p14:sldId id="1517"/>
            <p14:sldId id="1442"/>
            <p14:sldId id="568"/>
            <p14:sldId id="1530"/>
            <p14:sldId id="1531"/>
            <p14:sldId id="1514"/>
            <p14:sldId id="1532"/>
            <p14:sldId id="1501"/>
            <p14:sldId id="1538"/>
            <p14:sldId id="1537"/>
            <p14:sldId id="1533"/>
            <p14:sldId id="1503"/>
            <p14:sldId id="1513"/>
            <p14:sldId id="1534"/>
            <p14:sldId id="1456"/>
            <p14:sldId id="1329"/>
            <p14:sldId id="1524"/>
            <p14:sldId id="1525"/>
            <p14:sldId id="1520"/>
            <p14:sldId id="261"/>
            <p14:sldId id="270"/>
            <p14:sldId id="1527"/>
            <p14:sldId id="1443"/>
            <p14:sldId id="1529"/>
            <p14:sldId id="1504"/>
            <p14:sldId id="1536"/>
            <p14:sldId id="1474"/>
            <p14:sldId id="1457"/>
            <p14:sldId id="1505"/>
            <p14:sldId id="1511"/>
            <p14:sldId id="1512"/>
            <p14:sldId id="1475"/>
            <p14:sldId id="1516"/>
            <p14:sldId id="1480"/>
            <p14:sldId id="1372"/>
            <p14:sldId id="1348"/>
            <p14:sldId id="1357"/>
            <p14:sldId id="1506"/>
            <p14:sldId id="1507"/>
            <p14:sldId id="1509"/>
            <p14:sldId id="1508"/>
          </p14:sldIdLst>
        </p14:section>
      </p14:sectionLst>
    </p:ext>
    <p:ext uri="{EFAFB233-063F-42B5-8137-9DF3F51BA10A}">
      <p15:sldGuideLst xmlns:p15="http://schemas.microsoft.com/office/powerpoint/2012/main">
        <p15:guide id="1" orient="horz" pos="3888" userDrawn="1">
          <p15:clr>
            <a:srgbClr val="A4A3A4"/>
          </p15:clr>
        </p15:guide>
        <p15:guide id="2" pos="7360" userDrawn="1">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9900"/>
    <a:srgbClr val="33CC33"/>
    <a:srgbClr val="66FFFF"/>
    <a:srgbClr val="00FFFF"/>
    <a:srgbClr val="00CC00"/>
    <a:srgbClr val="FF3399"/>
    <a:srgbClr val="66FF33"/>
    <a:srgbClr val="FFCC9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000" autoAdjust="0"/>
    <p:restoredTop sz="66667" autoAdjust="0"/>
  </p:normalViewPr>
  <p:slideViewPr>
    <p:cSldViewPr snapToGrid="0">
      <p:cViewPr varScale="1">
        <p:scale>
          <a:sx n="47" d="100"/>
          <a:sy n="47" d="100"/>
        </p:scale>
        <p:origin x="1008" y="48"/>
      </p:cViewPr>
      <p:guideLst>
        <p:guide orient="horz" pos="3888"/>
        <p:guide pos="73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22" d="100"/>
          <a:sy n="122" d="100"/>
        </p:scale>
        <p:origin x="-1344" y="-96"/>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698" name="Rectangle 2"/>
          <p:cNvSpPr>
            <a:spLocks noGrp="1" noChangeArrowheads="1"/>
          </p:cNvSpPr>
          <p:nvPr>
            <p:ph type="hdr" sz="quarter"/>
          </p:nvPr>
        </p:nvSpPr>
        <p:spPr bwMode="auto">
          <a:xfrm>
            <a:off x="1" y="1"/>
            <a:ext cx="4160973"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buClrTx/>
              <a:buSzTx/>
              <a:buFontTx/>
              <a:buNone/>
              <a:defRPr sz="1200"/>
            </a:lvl1pPr>
          </a:lstStyle>
          <a:p>
            <a:endParaRPr lang="de-DE"/>
          </a:p>
        </p:txBody>
      </p:sp>
      <p:sp>
        <p:nvSpPr>
          <p:cNvPr id="541699" name="Rectangle 3"/>
          <p:cNvSpPr>
            <a:spLocks noGrp="1" noChangeArrowheads="1"/>
          </p:cNvSpPr>
          <p:nvPr>
            <p:ph type="dt" sz="quarter" idx="1"/>
          </p:nvPr>
        </p:nvSpPr>
        <p:spPr bwMode="auto">
          <a:xfrm>
            <a:off x="5440230" y="1"/>
            <a:ext cx="4160972"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lvl1pPr>
          </a:lstStyle>
          <a:p>
            <a:endParaRPr lang="de-DE"/>
          </a:p>
        </p:txBody>
      </p:sp>
      <p:sp>
        <p:nvSpPr>
          <p:cNvPr id="541700" name="Rectangle 4"/>
          <p:cNvSpPr>
            <a:spLocks noGrp="1" noChangeArrowheads="1"/>
          </p:cNvSpPr>
          <p:nvPr>
            <p:ph type="ftr" sz="quarter" idx="2"/>
          </p:nvPr>
        </p:nvSpPr>
        <p:spPr bwMode="auto">
          <a:xfrm>
            <a:off x="1" y="6950145"/>
            <a:ext cx="4160973"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buClrTx/>
              <a:buSzTx/>
              <a:buFontTx/>
              <a:buNone/>
              <a:defRPr sz="1200"/>
            </a:lvl1pPr>
          </a:lstStyle>
          <a:p>
            <a:endParaRPr lang="de-DE"/>
          </a:p>
        </p:txBody>
      </p:sp>
      <p:sp>
        <p:nvSpPr>
          <p:cNvPr id="541701" name="Rectangle 5"/>
          <p:cNvSpPr>
            <a:spLocks noGrp="1" noChangeArrowheads="1"/>
          </p:cNvSpPr>
          <p:nvPr>
            <p:ph type="sldNum" sz="quarter" idx="3"/>
          </p:nvPr>
        </p:nvSpPr>
        <p:spPr bwMode="auto">
          <a:xfrm>
            <a:off x="5440230" y="6950145"/>
            <a:ext cx="4160972"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lvl1pPr>
          </a:lstStyle>
          <a:p>
            <a:fld id="{66017A74-8498-4425-B905-56B59BE89ABC}" type="slidenum">
              <a:rPr lang="de-DE"/>
              <a:pPr/>
              <a:t>‹#›</a:t>
            </a:fld>
            <a:endParaRPr lang="de-DE"/>
          </a:p>
        </p:txBody>
      </p:sp>
    </p:spTree>
    <p:extLst>
      <p:ext uri="{BB962C8B-B14F-4D97-AF65-F5344CB8AC3E}">
        <p14:creationId xmlns:p14="http://schemas.microsoft.com/office/powerpoint/2010/main" val="31242088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xfrm>
            <a:off x="1" y="1"/>
            <a:ext cx="4160973"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buClrTx/>
              <a:buSzTx/>
              <a:buFontTx/>
              <a:buNone/>
              <a:defRPr sz="1200">
                <a:latin typeface="Arial" charset="0"/>
              </a:defRPr>
            </a:lvl1pPr>
          </a:lstStyle>
          <a:p>
            <a:endParaRPr lang="en-US"/>
          </a:p>
        </p:txBody>
      </p:sp>
      <p:sp>
        <p:nvSpPr>
          <p:cNvPr id="133123" name="Rectangle 3"/>
          <p:cNvSpPr>
            <a:spLocks noGrp="1" noChangeArrowheads="1"/>
          </p:cNvSpPr>
          <p:nvPr>
            <p:ph type="dt" idx="1"/>
          </p:nvPr>
        </p:nvSpPr>
        <p:spPr bwMode="auto">
          <a:xfrm>
            <a:off x="5440230" y="1"/>
            <a:ext cx="4160972"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buClrTx/>
              <a:buSzTx/>
              <a:buFontTx/>
              <a:buNone/>
              <a:defRPr sz="1200">
                <a:latin typeface="Arial" charset="0"/>
              </a:defRPr>
            </a:lvl1pPr>
          </a:lstStyle>
          <a:p>
            <a:endParaRPr lang="en-US"/>
          </a:p>
        </p:txBody>
      </p:sp>
      <p:sp>
        <p:nvSpPr>
          <p:cNvPr id="133124"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a:effectLst/>
        </p:spPr>
      </p:sp>
      <p:sp>
        <p:nvSpPr>
          <p:cNvPr id="133125" name="Rectangle 5"/>
          <p:cNvSpPr>
            <a:spLocks noGrp="1" noChangeArrowheads="1"/>
          </p:cNvSpPr>
          <p:nvPr>
            <p:ph type="body" sz="quarter" idx="3"/>
          </p:nvPr>
        </p:nvSpPr>
        <p:spPr bwMode="auto">
          <a:xfrm>
            <a:off x="1279256" y="3475660"/>
            <a:ext cx="7042689" cy="32901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3126" name="Rectangle 6"/>
          <p:cNvSpPr>
            <a:spLocks noGrp="1" noChangeArrowheads="1"/>
          </p:cNvSpPr>
          <p:nvPr>
            <p:ph type="ftr" sz="quarter" idx="4"/>
          </p:nvPr>
        </p:nvSpPr>
        <p:spPr bwMode="auto">
          <a:xfrm>
            <a:off x="1" y="6950145"/>
            <a:ext cx="4160973"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spcBef>
                <a:spcPct val="0"/>
              </a:spcBef>
              <a:buClrTx/>
              <a:buSzTx/>
              <a:buFontTx/>
              <a:buNone/>
              <a:defRPr sz="1200">
                <a:latin typeface="Arial" charset="0"/>
              </a:defRPr>
            </a:lvl1pPr>
          </a:lstStyle>
          <a:p>
            <a:endParaRPr lang="en-US"/>
          </a:p>
        </p:txBody>
      </p:sp>
      <p:sp>
        <p:nvSpPr>
          <p:cNvPr id="133127" name="Rectangle 7"/>
          <p:cNvSpPr>
            <a:spLocks noGrp="1" noChangeArrowheads="1"/>
          </p:cNvSpPr>
          <p:nvPr>
            <p:ph type="sldNum" sz="quarter" idx="5"/>
          </p:nvPr>
        </p:nvSpPr>
        <p:spPr bwMode="auto">
          <a:xfrm>
            <a:off x="5440230" y="6950145"/>
            <a:ext cx="4160972"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buClrTx/>
              <a:buSzTx/>
              <a:buFontTx/>
              <a:buNone/>
              <a:defRPr sz="1200">
                <a:latin typeface="Arial" charset="0"/>
              </a:defRPr>
            </a:lvl1pPr>
          </a:lstStyle>
          <a:p>
            <a:fld id="{D37F8DB4-A4FF-4A8B-9A85-9B1874A58FCC}" type="slidenum">
              <a:rPr lang="en-US"/>
              <a:pPr/>
              <a:t>‹#›</a:t>
            </a:fld>
            <a:endParaRPr lang="en-US"/>
          </a:p>
        </p:txBody>
      </p:sp>
    </p:spTree>
    <p:extLst>
      <p:ext uri="{BB962C8B-B14F-4D97-AF65-F5344CB8AC3E}">
        <p14:creationId xmlns:p14="http://schemas.microsoft.com/office/powerpoint/2010/main" val="23768116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a:t>
            </a:fld>
            <a:endParaRPr lang="en-US"/>
          </a:p>
        </p:txBody>
      </p:sp>
    </p:spTree>
    <p:extLst>
      <p:ext uri="{BB962C8B-B14F-4D97-AF65-F5344CB8AC3E}">
        <p14:creationId xmlns:p14="http://schemas.microsoft.com/office/powerpoint/2010/main" val="3271446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10</a:t>
            </a:fld>
            <a:endParaRPr lang="en-US"/>
          </a:p>
        </p:txBody>
      </p:sp>
    </p:spTree>
    <p:extLst>
      <p:ext uri="{BB962C8B-B14F-4D97-AF65-F5344CB8AC3E}">
        <p14:creationId xmlns:p14="http://schemas.microsoft.com/office/powerpoint/2010/main" val="3234268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11</a:t>
            </a:fld>
            <a:endParaRPr lang="en-US"/>
          </a:p>
        </p:txBody>
      </p:sp>
    </p:spTree>
    <p:extLst>
      <p:ext uri="{BB962C8B-B14F-4D97-AF65-F5344CB8AC3E}">
        <p14:creationId xmlns:p14="http://schemas.microsoft.com/office/powerpoint/2010/main" val="2164673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12</a:t>
            </a:fld>
            <a:endParaRPr lang="en-US"/>
          </a:p>
        </p:txBody>
      </p:sp>
    </p:spTree>
    <p:extLst>
      <p:ext uri="{BB962C8B-B14F-4D97-AF65-F5344CB8AC3E}">
        <p14:creationId xmlns:p14="http://schemas.microsoft.com/office/powerpoint/2010/main" val="885396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13</a:t>
            </a:fld>
            <a:endParaRPr lang="en-US"/>
          </a:p>
        </p:txBody>
      </p:sp>
    </p:spTree>
    <p:extLst>
      <p:ext uri="{BB962C8B-B14F-4D97-AF65-F5344CB8AC3E}">
        <p14:creationId xmlns:p14="http://schemas.microsoft.com/office/powerpoint/2010/main" val="260842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14</a:t>
            </a:fld>
            <a:endParaRPr lang="en-US"/>
          </a:p>
        </p:txBody>
      </p:sp>
    </p:spTree>
    <p:extLst>
      <p:ext uri="{BB962C8B-B14F-4D97-AF65-F5344CB8AC3E}">
        <p14:creationId xmlns:p14="http://schemas.microsoft.com/office/powerpoint/2010/main" val="243286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15</a:t>
            </a:fld>
            <a:endParaRPr lang="en-US"/>
          </a:p>
        </p:txBody>
      </p:sp>
    </p:spTree>
    <p:extLst>
      <p:ext uri="{BB962C8B-B14F-4D97-AF65-F5344CB8AC3E}">
        <p14:creationId xmlns:p14="http://schemas.microsoft.com/office/powerpoint/2010/main" val="3536972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16</a:t>
            </a:fld>
            <a:endParaRPr lang="en-US"/>
          </a:p>
        </p:txBody>
      </p:sp>
    </p:spTree>
    <p:extLst>
      <p:ext uri="{BB962C8B-B14F-4D97-AF65-F5344CB8AC3E}">
        <p14:creationId xmlns:p14="http://schemas.microsoft.com/office/powerpoint/2010/main" val="1306708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17</a:t>
            </a:fld>
            <a:endParaRPr lang="en-US"/>
          </a:p>
        </p:txBody>
      </p:sp>
    </p:spTree>
    <p:extLst>
      <p:ext uri="{BB962C8B-B14F-4D97-AF65-F5344CB8AC3E}">
        <p14:creationId xmlns:p14="http://schemas.microsoft.com/office/powerpoint/2010/main" val="1865111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18</a:t>
            </a:fld>
            <a:endParaRPr lang="en-US"/>
          </a:p>
        </p:txBody>
      </p:sp>
    </p:spTree>
    <p:extLst>
      <p:ext uri="{BB962C8B-B14F-4D97-AF65-F5344CB8AC3E}">
        <p14:creationId xmlns:p14="http://schemas.microsoft.com/office/powerpoint/2010/main" val="554431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19</a:t>
            </a:fld>
            <a:endParaRPr lang="en-US"/>
          </a:p>
        </p:txBody>
      </p:sp>
    </p:spTree>
    <p:extLst>
      <p:ext uri="{BB962C8B-B14F-4D97-AF65-F5344CB8AC3E}">
        <p14:creationId xmlns:p14="http://schemas.microsoft.com/office/powerpoint/2010/main" val="2619589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a:t>
            </a:fld>
            <a:endParaRPr lang="en-US"/>
          </a:p>
        </p:txBody>
      </p:sp>
    </p:spTree>
    <p:extLst>
      <p:ext uri="{BB962C8B-B14F-4D97-AF65-F5344CB8AC3E}">
        <p14:creationId xmlns:p14="http://schemas.microsoft.com/office/powerpoint/2010/main" val="3885705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20</a:t>
            </a:fld>
            <a:endParaRPr lang="en-US"/>
          </a:p>
        </p:txBody>
      </p:sp>
    </p:spTree>
    <p:extLst>
      <p:ext uri="{BB962C8B-B14F-4D97-AF65-F5344CB8AC3E}">
        <p14:creationId xmlns:p14="http://schemas.microsoft.com/office/powerpoint/2010/main" val="2737017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21</a:t>
            </a:fld>
            <a:endParaRPr lang="en-US"/>
          </a:p>
        </p:txBody>
      </p:sp>
    </p:spTree>
    <p:extLst>
      <p:ext uri="{BB962C8B-B14F-4D97-AF65-F5344CB8AC3E}">
        <p14:creationId xmlns:p14="http://schemas.microsoft.com/office/powerpoint/2010/main" val="2173068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22</a:t>
            </a:fld>
            <a:endParaRPr lang="en-US"/>
          </a:p>
        </p:txBody>
      </p:sp>
    </p:spTree>
    <p:extLst>
      <p:ext uri="{BB962C8B-B14F-4D97-AF65-F5344CB8AC3E}">
        <p14:creationId xmlns:p14="http://schemas.microsoft.com/office/powerpoint/2010/main" val="4129468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23</a:t>
            </a:fld>
            <a:endParaRPr lang="en-US"/>
          </a:p>
        </p:txBody>
      </p:sp>
    </p:spTree>
    <p:extLst>
      <p:ext uri="{BB962C8B-B14F-4D97-AF65-F5344CB8AC3E}">
        <p14:creationId xmlns:p14="http://schemas.microsoft.com/office/powerpoint/2010/main" val="216564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24</a:t>
            </a:fld>
            <a:endParaRPr lang="en-US"/>
          </a:p>
        </p:txBody>
      </p:sp>
    </p:spTree>
    <p:extLst>
      <p:ext uri="{BB962C8B-B14F-4D97-AF65-F5344CB8AC3E}">
        <p14:creationId xmlns:p14="http://schemas.microsoft.com/office/powerpoint/2010/main" val="1578879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31"/>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62A2FF5-EF94-4A0E-BEF8-1F99124D07FE}" type="slidenum">
              <a:rPr lang="en-US" altLang="en-US"/>
              <a:pPr>
                <a:spcBef>
                  <a:spcPct val="0"/>
                </a:spcBef>
              </a:pPr>
              <a:t>25</a:t>
            </a:fld>
            <a:endParaRPr lang="en-US" alt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en-US" dirty="0"/>
          </a:p>
        </p:txBody>
      </p:sp>
    </p:spTree>
    <p:extLst>
      <p:ext uri="{BB962C8B-B14F-4D97-AF65-F5344CB8AC3E}">
        <p14:creationId xmlns:p14="http://schemas.microsoft.com/office/powerpoint/2010/main" val="1204055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26</a:t>
            </a:fld>
            <a:endParaRPr lang="en-US"/>
          </a:p>
        </p:txBody>
      </p:sp>
    </p:spTree>
    <p:extLst>
      <p:ext uri="{BB962C8B-B14F-4D97-AF65-F5344CB8AC3E}">
        <p14:creationId xmlns:p14="http://schemas.microsoft.com/office/powerpoint/2010/main" val="1402986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27</a:t>
            </a:fld>
            <a:endParaRPr lang="en-US"/>
          </a:p>
        </p:txBody>
      </p:sp>
    </p:spTree>
    <p:extLst>
      <p:ext uri="{BB962C8B-B14F-4D97-AF65-F5344CB8AC3E}">
        <p14:creationId xmlns:p14="http://schemas.microsoft.com/office/powerpoint/2010/main" val="3344273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28</a:t>
            </a:fld>
            <a:endParaRPr lang="en-US"/>
          </a:p>
        </p:txBody>
      </p:sp>
    </p:spTree>
    <p:extLst>
      <p:ext uri="{BB962C8B-B14F-4D97-AF65-F5344CB8AC3E}">
        <p14:creationId xmlns:p14="http://schemas.microsoft.com/office/powerpoint/2010/main" val="409247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3"/>
          <p:cNvSpPr>
            <a:spLocks noGrp="1" noChangeArrowheads="1"/>
          </p:cNvSpPr>
          <p:nvPr>
            <p:ph type="dt"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fld id="{293A8766-31F6-824D-8D81-FE1B453FC4D2}" type="datetime8">
              <a:rPr lang="en-US" sz="1200">
                <a:solidFill>
                  <a:srgbClr val="000000"/>
                </a:solidFill>
                <a:cs typeface="Arial" charset="0"/>
              </a:rPr>
              <a:pPr eaLnBrk="1" hangingPunct="1"/>
              <a:t>8/5/2025 10:07 AM</a:t>
            </a:fld>
            <a:endParaRPr lang="en-US" sz="1200">
              <a:solidFill>
                <a:srgbClr val="000000"/>
              </a:solidFill>
              <a:cs typeface="Arial" charset="0"/>
            </a:endParaRPr>
          </a:p>
        </p:txBody>
      </p:sp>
      <p:sp>
        <p:nvSpPr>
          <p:cNvPr id="64514" name="Rectangle 6"/>
          <p:cNvSpPr>
            <a:spLocks noGrp="1" noChangeArrowheads="1"/>
          </p:cNvSpPr>
          <p:nvPr>
            <p:ph type="ftr" sz="quarter" idx="4294967295"/>
          </p:nvPr>
        </p:nvSpPr>
        <p:spPr bwMode="auto">
          <a:xfrm>
            <a:off x="0" y="8686800"/>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solidFill>
                  <a:prstClr val="white"/>
                </a:solidFill>
              </a:rPr>
              <a:t>© 2006 Microsoft Corporation. All rights reserved. Microsoft, Windows, Windows Vista and other product names are or may be registered trademarks and/or trademarks in the U.S. and/or other countries.</a:t>
            </a:r>
          </a:p>
          <a:p>
            <a:r>
              <a:rPr lang="en-US">
                <a:solidFill>
                  <a:prstClr val="whit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white"/>
                </a:solidFill>
              </a:rPr>
            </a:br>
            <a:r>
              <a:rPr lang="en-US">
                <a:solidFill>
                  <a:prstClr val="white"/>
                </a:solidFill>
              </a:rPr>
              <a:t>MICROSOFT MAKES NO WARRANTIES, EXPRESS, IMPLIED OR STATUTORY, AS TO THE INFORMATION IN THIS PRESENTATION.</a:t>
            </a:r>
          </a:p>
        </p:txBody>
      </p:sp>
      <p:sp>
        <p:nvSpPr>
          <p:cNvPr id="64515"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fld id="{9DA5B20B-D4B4-8C44-A53C-2326DE30B027}" type="slidenum">
              <a:rPr lang="en-US" sz="1200">
                <a:solidFill>
                  <a:srgbClr val="000000"/>
                </a:solidFill>
                <a:cs typeface="Arial" charset="0"/>
              </a:rPr>
              <a:pPr eaLnBrk="1" hangingPunct="1"/>
              <a:t>29</a:t>
            </a:fld>
            <a:endParaRPr lang="en-US" sz="1200">
              <a:solidFill>
                <a:srgbClr val="000000"/>
              </a:solidFill>
              <a:cs typeface="Arial" charset="0"/>
            </a:endParaRPr>
          </a:p>
        </p:txBody>
      </p:sp>
      <p:sp>
        <p:nvSpPr>
          <p:cNvPr id="64516" name="Rectangle 2"/>
          <p:cNvSpPr>
            <a:spLocks noGrp="1" noRot="1" noChangeAspect="1" noChangeArrowheads="1" noTextEdit="1"/>
          </p:cNvSpPr>
          <p:nvPr>
            <p:ph type="sldImg"/>
          </p:nvPr>
        </p:nvSpPr>
        <p:spPr>
          <a:ln/>
        </p:spPr>
      </p:sp>
      <p:sp>
        <p:nvSpPr>
          <p:cNvPr id="2" name="Notes Placeholder 1">
            <a:extLst>
              <a:ext uri="{FF2B5EF4-FFF2-40B4-BE49-F238E27FC236}">
                <a16:creationId xmlns:a16="http://schemas.microsoft.com/office/drawing/2014/main" id="{E8382119-15AF-4D29-BBCE-E26FDDB12D63}"/>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673490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3</a:t>
            </a:fld>
            <a:endParaRPr lang="en-AU"/>
          </a:p>
        </p:txBody>
      </p:sp>
    </p:spTree>
    <p:extLst>
      <p:ext uri="{BB962C8B-B14F-4D97-AF65-F5344CB8AC3E}">
        <p14:creationId xmlns:p14="http://schemas.microsoft.com/office/powerpoint/2010/main" val="366389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3"/>
          <p:cNvSpPr>
            <a:spLocks noGrp="1" noChangeArrowheads="1"/>
          </p:cNvSpPr>
          <p:nvPr>
            <p:ph type="dt"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fld id="{293A8766-31F6-824D-8D81-FE1B453FC4D2}" type="datetime8">
              <a:rPr lang="en-US" sz="1200">
                <a:solidFill>
                  <a:srgbClr val="000000"/>
                </a:solidFill>
                <a:cs typeface="Arial" charset="0"/>
              </a:rPr>
              <a:pPr eaLnBrk="1" hangingPunct="1"/>
              <a:t>8/5/2025 10:07 AM</a:t>
            </a:fld>
            <a:endParaRPr lang="en-US" sz="1200">
              <a:solidFill>
                <a:srgbClr val="000000"/>
              </a:solidFill>
              <a:cs typeface="Arial" charset="0"/>
            </a:endParaRPr>
          </a:p>
        </p:txBody>
      </p:sp>
      <p:sp>
        <p:nvSpPr>
          <p:cNvPr id="64514" name="Rectangle 6"/>
          <p:cNvSpPr>
            <a:spLocks noGrp="1" noChangeArrowheads="1"/>
          </p:cNvSpPr>
          <p:nvPr>
            <p:ph type="ftr" sz="quarter" idx="4294967295"/>
          </p:nvPr>
        </p:nvSpPr>
        <p:spPr bwMode="auto">
          <a:xfrm>
            <a:off x="0" y="8686800"/>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solidFill>
                  <a:prstClr val="white"/>
                </a:solidFill>
              </a:rPr>
              <a:t>© 2006 Microsoft Corporation. All rights reserved. Microsoft, Windows, Windows Vista and other product names are or may be registered trademarks and/or trademarks in the U.S. and/or other countries.</a:t>
            </a:r>
          </a:p>
          <a:p>
            <a:r>
              <a:rPr lang="en-US">
                <a:solidFill>
                  <a:prstClr val="whit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white"/>
                </a:solidFill>
              </a:rPr>
            </a:br>
            <a:r>
              <a:rPr lang="en-US">
                <a:solidFill>
                  <a:prstClr val="white"/>
                </a:solidFill>
              </a:rPr>
              <a:t>MICROSOFT MAKES NO WARRANTIES, EXPRESS, IMPLIED OR STATUTORY, AS TO THE INFORMATION IN THIS PRESENTATION.</a:t>
            </a:r>
          </a:p>
        </p:txBody>
      </p:sp>
      <p:sp>
        <p:nvSpPr>
          <p:cNvPr id="64515"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fld id="{9DA5B20B-D4B4-8C44-A53C-2326DE30B027}" type="slidenum">
              <a:rPr lang="en-US" sz="1200">
                <a:solidFill>
                  <a:srgbClr val="000000"/>
                </a:solidFill>
                <a:cs typeface="Arial" charset="0"/>
              </a:rPr>
              <a:pPr eaLnBrk="1" hangingPunct="1"/>
              <a:t>30</a:t>
            </a:fld>
            <a:endParaRPr lang="en-US" sz="1200">
              <a:solidFill>
                <a:srgbClr val="000000"/>
              </a:solidFill>
              <a:cs typeface="Arial" charset="0"/>
            </a:endParaRPr>
          </a:p>
        </p:txBody>
      </p:sp>
      <p:sp>
        <p:nvSpPr>
          <p:cNvPr id="64516" name="Rectangle 2"/>
          <p:cNvSpPr>
            <a:spLocks noGrp="1" noRot="1" noChangeAspect="1" noChangeArrowheads="1" noTextEdit="1"/>
          </p:cNvSpPr>
          <p:nvPr>
            <p:ph type="sldImg"/>
          </p:nvPr>
        </p:nvSpPr>
        <p:spPr>
          <a:ln/>
        </p:spPr>
      </p:sp>
      <p:sp>
        <p:nvSpPr>
          <p:cNvPr id="2" name="Notes Placeholder 1">
            <a:extLst>
              <a:ext uri="{FF2B5EF4-FFF2-40B4-BE49-F238E27FC236}">
                <a16:creationId xmlns:a16="http://schemas.microsoft.com/office/drawing/2014/main" id="{E8382119-15AF-4D29-BBCE-E26FDDB12D63}"/>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679317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31</a:t>
            </a:fld>
            <a:endParaRPr lang="en-US"/>
          </a:p>
        </p:txBody>
      </p:sp>
    </p:spTree>
    <p:extLst>
      <p:ext uri="{BB962C8B-B14F-4D97-AF65-F5344CB8AC3E}">
        <p14:creationId xmlns:p14="http://schemas.microsoft.com/office/powerpoint/2010/main" val="1770110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32</a:t>
            </a:fld>
            <a:endParaRPr lang="en-US"/>
          </a:p>
        </p:txBody>
      </p:sp>
    </p:spTree>
    <p:extLst>
      <p:ext uri="{BB962C8B-B14F-4D97-AF65-F5344CB8AC3E}">
        <p14:creationId xmlns:p14="http://schemas.microsoft.com/office/powerpoint/2010/main" val="3230194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33</a:t>
            </a:fld>
            <a:endParaRPr lang="en-US"/>
          </a:p>
        </p:txBody>
      </p:sp>
    </p:spTree>
    <p:extLst>
      <p:ext uri="{BB962C8B-B14F-4D97-AF65-F5344CB8AC3E}">
        <p14:creationId xmlns:p14="http://schemas.microsoft.com/office/powerpoint/2010/main" val="2787948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34</a:t>
            </a:fld>
            <a:endParaRPr lang="en-US"/>
          </a:p>
        </p:txBody>
      </p:sp>
    </p:spTree>
    <p:extLst>
      <p:ext uri="{BB962C8B-B14F-4D97-AF65-F5344CB8AC3E}">
        <p14:creationId xmlns:p14="http://schemas.microsoft.com/office/powerpoint/2010/main" val="1395689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35</a:t>
            </a:fld>
            <a:endParaRPr lang="en-US"/>
          </a:p>
        </p:txBody>
      </p:sp>
    </p:spTree>
    <p:extLst>
      <p:ext uri="{BB962C8B-B14F-4D97-AF65-F5344CB8AC3E}">
        <p14:creationId xmlns:p14="http://schemas.microsoft.com/office/powerpoint/2010/main" val="4051534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730250" y="1171575"/>
            <a:ext cx="5616575" cy="31607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Shape 135"/>
          <p:cNvSpPr txBox="1">
            <a:spLocks noGrp="1"/>
          </p:cNvSpPr>
          <p:nvPr>
            <p:ph type="body" idx="1"/>
          </p:nvPr>
        </p:nvSpPr>
        <p:spPr>
          <a:xfrm>
            <a:off x="707708" y="4509035"/>
            <a:ext cx="5661600" cy="3689100"/>
          </a:xfrm>
          <a:prstGeom prst="rect">
            <a:avLst/>
          </a:prstGeom>
          <a:noFill/>
          <a:ln>
            <a:noFill/>
          </a:ln>
        </p:spPr>
        <p:txBody>
          <a:bodyPr spcFirstLastPara="1" wrap="square" lIns="93950" tIns="46975" rIns="93950" bIns="46975" anchor="t" anchorCtr="0">
            <a:noAutofit/>
          </a:bodyPr>
          <a:lstStyle/>
          <a:p>
            <a:pPr marL="0" marR="0" lvl="0" indent="0" algn="l" rtl="0">
              <a:spcBef>
                <a:spcPts val="0"/>
              </a:spcBef>
              <a:spcAft>
                <a:spcPts val="0"/>
              </a:spcAft>
              <a:buNone/>
            </a:pPr>
            <a:endParaRPr dirty="0">
              <a:sym typeface="Calibri"/>
            </a:endParaRPr>
          </a:p>
        </p:txBody>
      </p:sp>
      <p:sp>
        <p:nvSpPr>
          <p:cNvPr id="136" name="Shape 136"/>
          <p:cNvSpPr txBox="1">
            <a:spLocks noGrp="1"/>
          </p:cNvSpPr>
          <p:nvPr>
            <p:ph type="sldNum" idx="12"/>
          </p:nvPr>
        </p:nvSpPr>
        <p:spPr>
          <a:xfrm>
            <a:off x="4008706" y="8899329"/>
            <a:ext cx="3066600" cy="470100"/>
          </a:xfrm>
          <a:prstGeom prst="rect">
            <a:avLst/>
          </a:prstGeom>
          <a:noFill/>
          <a:ln>
            <a:noFill/>
          </a:ln>
        </p:spPr>
        <p:txBody>
          <a:bodyPr spcFirstLastPara="1" wrap="square" lIns="93950" tIns="46975" rIns="93950" bIns="469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17671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730250" y="1171575"/>
            <a:ext cx="5616575" cy="31607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Shape 135"/>
          <p:cNvSpPr txBox="1">
            <a:spLocks noGrp="1"/>
          </p:cNvSpPr>
          <p:nvPr>
            <p:ph type="body" idx="1"/>
          </p:nvPr>
        </p:nvSpPr>
        <p:spPr>
          <a:xfrm>
            <a:off x="707708" y="4509035"/>
            <a:ext cx="5661600" cy="3689100"/>
          </a:xfrm>
          <a:prstGeom prst="rect">
            <a:avLst/>
          </a:prstGeom>
          <a:noFill/>
          <a:ln>
            <a:noFill/>
          </a:ln>
        </p:spPr>
        <p:txBody>
          <a:bodyPr spcFirstLastPara="1" wrap="square" lIns="93950" tIns="46975" rIns="93950" bIns="46975" anchor="t" anchorCtr="0">
            <a:noAutofit/>
          </a:bodyPr>
          <a:lstStyle/>
          <a:p>
            <a:pPr marL="0" marR="0" lvl="0" indent="0" algn="l" rtl="0">
              <a:spcBef>
                <a:spcPts val="0"/>
              </a:spcBef>
              <a:spcAft>
                <a:spcPts val="0"/>
              </a:spcAft>
              <a:buNone/>
            </a:pPr>
            <a:endParaRPr dirty="0">
              <a:sym typeface="Calibri"/>
            </a:endParaRPr>
          </a:p>
        </p:txBody>
      </p:sp>
      <p:sp>
        <p:nvSpPr>
          <p:cNvPr id="136" name="Shape 136"/>
          <p:cNvSpPr txBox="1">
            <a:spLocks noGrp="1"/>
          </p:cNvSpPr>
          <p:nvPr>
            <p:ph type="sldNum" idx="12"/>
          </p:nvPr>
        </p:nvSpPr>
        <p:spPr>
          <a:xfrm>
            <a:off x="4008706" y="8899329"/>
            <a:ext cx="3066600" cy="470100"/>
          </a:xfrm>
          <a:prstGeom prst="rect">
            <a:avLst/>
          </a:prstGeom>
          <a:noFill/>
          <a:ln>
            <a:noFill/>
          </a:ln>
        </p:spPr>
        <p:txBody>
          <a:bodyPr spcFirstLastPara="1" wrap="square" lIns="93950" tIns="46975" rIns="93950" bIns="469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54743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38</a:t>
            </a:fld>
            <a:endParaRPr lang="en-US"/>
          </a:p>
        </p:txBody>
      </p:sp>
    </p:spTree>
    <p:extLst>
      <p:ext uri="{BB962C8B-B14F-4D97-AF65-F5344CB8AC3E}">
        <p14:creationId xmlns:p14="http://schemas.microsoft.com/office/powerpoint/2010/main" val="2269454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730250" y="1171575"/>
            <a:ext cx="5616575" cy="31607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Shape 135"/>
          <p:cNvSpPr txBox="1">
            <a:spLocks noGrp="1"/>
          </p:cNvSpPr>
          <p:nvPr>
            <p:ph type="body" idx="1"/>
          </p:nvPr>
        </p:nvSpPr>
        <p:spPr>
          <a:xfrm>
            <a:off x="707708" y="4509035"/>
            <a:ext cx="5661600" cy="3689100"/>
          </a:xfrm>
          <a:prstGeom prst="rect">
            <a:avLst/>
          </a:prstGeom>
          <a:noFill/>
          <a:ln>
            <a:noFill/>
          </a:ln>
        </p:spPr>
        <p:txBody>
          <a:bodyPr spcFirstLastPara="1" wrap="square" lIns="93950" tIns="46975" rIns="93950" bIns="46975" anchor="t" anchorCtr="0">
            <a:noAutofit/>
          </a:bodyPr>
          <a:lstStyle/>
          <a:p>
            <a:pPr marL="0" marR="0" lvl="0" indent="0" algn="l" rtl="0">
              <a:spcBef>
                <a:spcPts val="0"/>
              </a:spcBef>
              <a:spcAft>
                <a:spcPts val="0"/>
              </a:spcAft>
              <a:buNone/>
            </a:pPr>
            <a:endParaRPr dirty="0">
              <a:sym typeface="Calibri"/>
            </a:endParaRPr>
          </a:p>
        </p:txBody>
      </p:sp>
      <p:sp>
        <p:nvSpPr>
          <p:cNvPr id="136" name="Shape 136"/>
          <p:cNvSpPr txBox="1">
            <a:spLocks noGrp="1"/>
          </p:cNvSpPr>
          <p:nvPr>
            <p:ph type="sldNum" idx="12"/>
          </p:nvPr>
        </p:nvSpPr>
        <p:spPr>
          <a:xfrm>
            <a:off x="4008706" y="8899329"/>
            <a:ext cx="3066600" cy="470100"/>
          </a:xfrm>
          <a:prstGeom prst="rect">
            <a:avLst/>
          </a:prstGeom>
          <a:noFill/>
          <a:ln>
            <a:noFill/>
          </a:ln>
        </p:spPr>
        <p:txBody>
          <a:bodyPr spcFirstLastPara="1" wrap="square" lIns="93950" tIns="46975" rIns="93950" bIns="469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554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4</a:t>
            </a:fld>
            <a:endParaRPr lang="en-US"/>
          </a:p>
        </p:txBody>
      </p:sp>
    </p:spTree>
    <p:extLst>
      <p:ext uri="{BB962C8B-B14F-4D97-AF65-F5344CB8AC3E}">
        <p14:creationId xmlns:p14="http://schemas.microsoft.com/office/powerpoint/2010/main" val="22339095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40</a:t>
            </a:fld>
            <a:endParaRPr lang="en-US"/>
          </a:p>
        </p:txBody>
      </p:sp>
    </p:spTree>
    <p:extLst>
      <p:ext uri="{BB962C8B-B14F-4D97-AF65-F5344CB8AC3E}">
        <p14:creationId xmlns:p14="http://schemas.microsoft.com/office/powerpoint/2010/main" val="9371075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41</a:t>
            </a:fld>
            <a:endParaRPr lang="en-US"/>
          </a:p>
        </p:txBody>
      </p:sp>
    </p:spTree>
    <p:extLst>
      <p:ext uri="{BB962C8B-B14F-4D97-AF65-F5344CB8AC3E}">
        <p14:creationId xmlns:p14="http://schemas.microsoft.com/office/powerpoint/2010/main" val="26532938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42</a:t>
            </a:fld>
            <a:endParaRPr lang="en-US"/>
          </a:p>
        </p:txBody>
      </p:sp>
    </p:spTree>
    <p:extLst>
      <p:ext uri="{BB962C8B-B14F-4D97-AF65-F5344CB8AC3E}">
        <p14:creationId xmlns:p14="http://schemas.microsoft.com/office/powerpoint/2010/main" val="59707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43</a:t>
            </a:fld>
            <a:endParaRPr lang="en-AU"/>
          </a:p>
        </p:txBody>
      </p:sp>
    </p:spTree>
    <p:extLst>
      <p:ext uri="{BB962C8B-B14F-4D97-AF65-F5344CB8AC3E}">
        <p14:creationId xmlns:p14="http://schemas.microsoft.com/office/powerpoint/2010/main" val="4049887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44</a:t>
            </a:fld>
            <a:endParaRPr lang="en-AU"/>
          </a:p>
        </p:txBody>
      </p:sp>
    </p:spTree>
    <p:extLst>
      <p:ext uri="{BB962C8B-B14F-4D97-AF65-F5344CB8AC3E}">
        <p14:creationId xmlns:p14="http://schemas.microsoft.com/office/powerpoint/2010/main" val="11080858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45</a:t>
            </a:fld>
            <a:endParaRPr lang="en-AU"/>
          </a:p>
        </p:txBody>
      </p:sp>
    </p:spTree>
    <p:extLst>
      <p:ext uri="{BB962C8B-B14F-4D97-AF65-F5344CB8AC3E}">
        <p14:creationId xmlns:p14="http://schemas.microsoft.com/office/powerpoint/2010/main" val="19269936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46</a:t>
            </a:fld>
            <a:endParaRPr lang="en-AU"/>
          </a:p>
        </p:txBody>
      </p:sp>
    </p:spTree>
    <p:extLst>
      <p:ext uri="{BB962C8B-B14F-4D97-AF65-F5344CB8AC3E}">
        <p14:creationId xmlns:p14="http://schemas.microsoft.com/office/powerpoint/2010/main" val="1825836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47</a:t>
            </a:fld>
            <a:endParaRPr lang="en-AU"/>
          </a:p>
        </p:txBody>
      </p:sp>
    </p:spTree>
    <p:extLst>
      <p:ext uri="{BB962C8B-B14F-4D97-AF65-F5344CB8AC3E}">
        <p14:creationId xmlns:p14="http://schemas.microsoft.com/office/powerpoint/2010/main" val="830686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5</a:t>
            </a:fld>
            <a:endParaRPr lang="en-US"/>
          </a:p>
        </p:txBody>
      </p:sp>
    </p:spTree>
    <p:extLst>
      <p:ext uri="{BB962C8B-B14F-4D97-AF65-F5344CB8AC3E}">
        <p14:creationId xmlns:p14="http://schemas.microsoft.com/office/powerpoint/2010/main" val="1819632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6</a:t>
            </a:fld>
            <a:endParaRPr lang="en-US"/>
          </a:p>
        </p:txBody>
      </p:sp>
    </p:spTree>
    <p:extLst>
      <p:ext uri="{BB962C8B-B14F-4D97-AF65-F5344CB8AC3E}">
        <p14:creationId xmlns:p14="http://schemas.microsoft.com/office/powerpoint/2010/main" val="3073993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7</a:t>
            </a:fld>
            <a:endParaRPr lang="en-US"/>
          </a:p>
        </p:txBody>
      </p:sp>
    </p:spTree>
    <p:extLst>
      <p:ext uri="{BB962C8B-B14F-4D97-AF65-F5344CB8AC3E}">
        <p14:creationId xmlns:p14="http://schemas.microsoft.com/office/powerpoint/2010/main" val="4022789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8</a:t>
            </a:fld>
            <a:endParaRPr lang="en-US"/>
          </a:p>
        </p:txBody>
      </p:sp>
    </p:spTree>
    <p:extLst>
      <p:ext uri="{BB962C8B-B14F-4D97-AF65-F5344CB8AC3E}">
        <p14:creationId xmlns:p14="http://schemas.microsoft.com/office/powerpoint/2010/main" val="3923469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D906AB83-A9BE-45DA-B7AF-45B94295F4B6}" type="slidenum">
              <a:rPr lang="en-AU" smtClean="0"/>
              <a:t>9</a:t>
            </a:fld>
            <a:endParaRPr lang="en-AU"/>
          </a:p>
        </p:txBody>
      </p:sp>
    </p:spTree>
    <p:extLst>
      <p:ext uri="{BB962C8B-B14F-4D97-AF65-F5344CB8AC3E}">
        <p14:creationId xmlns:p14="http://schemas.microsoft.com/office/powerpoint/2010/main" val="2759703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BFC76-A687-7B4B-B7C4-626092A4E7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7D0C56-5CE4-974A-9396-D3EB55B4D7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4DA849-C6BE-0D42-92BA-360B93EE951E}"/>
              </a:ext>
            </a:extLst>
          </p:cNvPr>
          <p:cNvSpPr>
            <a:spLocks noGrp="1"/>
          </p:cNvSpPr>
          <p:nvPr>
            <p:ph type="dt" sz="half" idx="10"/>
          </p:nvPr>
        </p:nvSpPr>
        <p:spPr/>
        <p:txBody>
          <a:bodyPr/>
          <a:lstStyle/>
          <a:p>
            <a:fld id="{B61BEF0D-F0BB-DE4B-95CE-6DB70DBA9567}" type="datetimeFigureOut">
              <a:rPr lang="en-US" smtClean="0"/>
              <a:pPr/>
              <a:t>8/5/2025</a:t>
            </a:fld>
            <a:endParaRPr lang="en-US" dirty="0"/>
          </a:p>
        </p:txBody>
      </p:sp>
      <p:sp>
        <p:nvSpPr>
          <p:cNvPr id="5" name="Footer Placeholder 4">
            <a:extLst>
              <a:ext uri="{FF2B5EF4-FFF2-40B4-BE49-F238E27FC236}">
                <a16:creationId xmlns:a16="http://schemas.microsoft.com/office/drawing/2014/main" id="{C6DB5C5E-AC5B-A14E-A301-AD633DC7D77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A5D572F-30CF-9840-9A79-9226228BE8E2}"/>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17106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5363-015D-7D4B-BAFF-135F6C4F8A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C766A-A719-2A44-9699-E3C404432B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E4ADE-3ECD-8641-9FE0-CD597AA3DAAC}"/>
              </a:ext>
            </a:extLst>
          </p:cNvPr>
          <p:cNvSpPr>
            <a:spLocks noGrp="1"/>
          </p:cNvSpPr>
          <p:nvPr>
            <p:ph type="dt" sz="half" idx="10"/>
          </p:nvPr>
        </p:nvSpPr>
        <p:spPr/>
        <p:txBody>
          <a:bodyPr/>
          <a:lstStyle/>
          <a:p>
            <a:fld id="{B61BEF0D-F0BB-DE4B-95CE-6DB70DBA9567}" type="datetimeFigureOut">
              <a:rPr lang="en-US" smtClean="0"/>
              <a:pPr/>
              <a:t>8/5/2025</a:t>
            </a:fld>
            <a:endParaRPr lang="en-US" dirty="0"/>
          </a:p>
        </p:txBody>
      </p:sp>
      <p:sp>
        <p:nvSpPr>
          <p:cNvPr id="5" name="Footer Placeholder 4">
            <a:extLst>
              <a:ext uri="{FF2B5EF4-FFF2-40B4-BE49-F238E27FC236}">
                <a16:creationId xmlns:a16="http://schemas.microsoft.com/office/drawing/2014/main" id="{44B53541-5822-2348-8881-F75DD26C0936}"/>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65EF7EAC-E5FB-A241-A525-745F318996FA}"/>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57443004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E3AC36-B8F3-904D-9D44-3800404FE9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B37D3E-B28E-E04C-B298-29CCA5D7CE0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F93EA0-EACD-4649-BF69-F205284D4964}"/>
              </a:ext>
            </a:extLst>
          </p:cNvPr>
          <p:cNvSpPr>
            <a:spLocks noGrp="1"/>
          </p:cNvSpPr>
          <p:nvPr>
            <p:ph type="dt" sz="half" idx="10"/>
          </p:nvPr>
        </p:nvSpPr>
        <p:spPr/>
        <p:txBody>
          <a:bodyPr/>
          <a:lstStyle/>
          <a:p>
            <a:fld id="{B61BEF0D-F0BB-DE4B-95CE-6DB70DBA9567}" type="datetimeFigureOut">
              <a:rPr lang="en-US" smtClean="0"/>
              <a:pPr/>
              <a:t>8/5/2025</a:t>
            </a:fld>
            <a:endParaRPr lang="en-US" dirty="0"/>
          </a:p>
        </p:txBody>
      </p:sp>
      <p:sp>
        <p:nvSpPr>
          <p:cNvPr id="5" name="Footer Placeholder 4">
            <a:extLst>
              <a:ext uri="{FF2B5EF4-FFF2-40B4-BE49-F238E27FC236}">
                <a16:creationId xmlns:a16="http://schemas.microsoft.com/office/drawing/2014/main" id="{6527CA7A-55ED-7443-A196-4D2842C272A7}"/>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7FA9D338-29CC-A549-9D40-63A8AB4F78A3}"/>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51765062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572685" y="1990725"/>
            <a:ext cx="10390716" cy="990600"/>
          </a:xfrm>
        </p:spPr>
        <p:txBody>
          <a:bodyPr/>
          <a:lstStyle>
            <a:lvl1pPr>
              <a:defRPr sz="4000"/>
            </a:lvl1pPr>
          </a:lstStyle>
          <a:p>
            <a:r>
              <a:rPr lang="en-US"/>
              <a:t>Click to edit Master title style</a:t>
            </a:r>
          </a:p>
        </p:txBody>
      </p:sp>
      <p:sp>
        <p:nvSpPr>
          <p:cNvPr id="3" name="Slide Number Placeholder 2"/>
          <p:cNvSpPr>
            <a:spLocks noGrp="1"/>
          </p:cNvSpPr>
          <p:nvPr>
            <p:ph type="sldNum" sz="quarter" idx="10"/>
          </p:nvPr>
        </p:nvSpPr>
        <p:spPr/>
        <p:txBody>
          <a:bodyPr/>
          <a:lstStyle/>
          <a:p>
            <a:fld id="{05072F42-4DFA-4725-86F9-7594E4AB4EB5}" type="slidenum">
              <a:rPr lang="en-GB" smtClean="0"/>
              <a:pPr/>
              <a:t>‹#›</a:t>
            </a:fld>
            <a:endParaRPr lang="en-GB"/>
          </a:p>
        </p:txBody>
      </p:sp>
      <p:sp>
        <p:nvSpPr>
          <p:cNvPr id="4" name="Footer Placeholder 3"/>
          <p:cNvSpPr>
            <a:spLocks noGrp="1"/>
          </p:cNvSpPr>
          <p:nvPr>
            <p:ph type="ftr" sz="quarter" idx="11"/>
          </p:nvPr>
        </p:nvSpPr>
        <p:spPr/>
        <p:txBody>
          <a:bodyPr/>
          <a:lstStyle/>
          <a:p>
            <a:r>
              <a:rPr lang="de-DE"/>
              <a:t>University of Pennsylvania</a:t>
            </a:r>
            <a:endParaRPr lang="en-GB"/>
          </a:p>
        </p:txBody>
      </p:sp>
      <p:sp>
        <p:nvSpPr>
          <p:cNvPr id="5" name="Rectangle 111"/>
          <p:cNvSpPr>
            <a:spLocks noChangeArrowheads="1"/>
          </p:cNvSpPr>
          <p:nvPr userDrawn="1"/>
        </p:nvSpPr>
        <p:spPr bwMode="auto">
          <a:xfrm>
            <a:off x="406400" y="838200"/>
            <a:ext cx="1049867" cy="3429000"/>
          </a:xfrm>
          <a:prstGeom prst="rect">
            <a:avLst/>
          </a:prstGeom>
          <a:gradFill rotWithShape="0">
            <a:gsLst>
              <a:gs pos="0">
                <a:srgbClr val="708FE6"/>
              </a:gs>
              <a:gs pos="100000">
                <a:srgbClr val="FFFFFF"/>
              </a:gs>
            </a:gsLst>
            <a:lin ang="5400000" scaled="1"/>
          </a:gradFill>
          <a:ln w="9525">
            <a:noFill/>
            <a:miter lim="800000"/>
            <a:headEnd/>
            <a:tailEnd/>
          </a:ln>
          <a:effectLst/>
        </p:spPr>
        <p:txBody>
          <a:bodyPr wrap="none" anchor="ctr"/>
          <a:lstStyle/>
          <a:p>
            <a:endParaRPr lang="en-US" sz="2000"/>
          </a:p>
        </p:txBody>
      </p:sp>
      <p:sp>
        <p:nvSpPr>
          <p:cNvPr id="6" name="Line 110"/>
          <p:cNvSpPr>
            <a:spLocks noChangeShapeType="1"/>
          </p:cNvSpPr>
          <p:nvPr userDrawn="1"/>
        </p:nvSpPr>
        <p:spPr bwMode="auto">
          <a:xfrm>
            <a:off x="1123951" y="1143000"/>
            <a:ext cx="0" cy="2895600"/>
          </a:xfrm>
          <a:prstGeom prst="line">
            <a:avLst/>
          </a:prstGeom>
          <a:noFill/>
          <a:ln w="28575">
            <a:solidFill>
              <a:srgbClr val="000000"/>
            </a:solidFill>
            <a:round/>
            <a:headEnd/>
            <a:tailEnd/>
          </a:ln>
          <a:effectLst/>
        </p:spPr>
        <p:txBody>
          <a:bodyPr wrap="none" anchor="ctr"/>
          <a:lstStyle/>
          <a:p>
            <a:endParaRPr lang="en-US" sz="2000"/>
          </a:p>
        </p:txBody>
      </p:sp>
      <p:sp>
        <p:nvSpPr>
          <p:cNvPr id="8" name="Rectangle 13"/>
          <p:cNvSpPr>
            <a:spLocks noGrp="1" noChangeArrowheads="1"/>
          </p:cNvSpPr>
          <p:nvPr>
            <p:ph type="subTitle" idx="1"/>
          </p:nvPr>
        </p:nvSpPr>
        <p:spPr>
          <a:xfrm>
            <a:off x="1818217" y="3944938"/>
            <a:ext cx="8534400" cy="1752600"/>
          </a:xfrm>
        </p:spPr>
        <p:txBody>
          <a:bodyPr/>
          <a:lstStyle>
            <a:lvl1pPr marL="0" indent="0" algn="ctr">
              <a:buFont typeface="Wingdings" pitchFamily="2" charset="2"/>
              <a:buNone/>
              <a:defRPr/>
            </a:lvl1pPr>
          </a:lstStyle>
          <a:p>
            <a:r>
              <a:rPr lang="en-GB"/>
              <a:t>Click to edit Master subtitle style</a:t>
            </a:r>
          </a:p>
        </p:txBody>
      </p:sp>
      <p:sp>
        <p:nvSpPr>
          <p:cNvPr id="10" name="Rectangle 11"/>
          <p:cNvSpPr>
            <a:spLocks noChangeArrowheads="1"/>
          </p:cNvSpPr>
          <p:nvPr userDrawn="1"/>
        </p:nvSpPr>
        <p:spPr bwMode="auto">
          <a:xfrm flipV="1">
            <a:off x="268817" y="3011488"/>
            <a:ext cx="11590867" cy="5556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en-US" sz="2000"/>
          </a:p>
        </p:txBody>
      </p:sp>
      <p:pic>
        <p:nvPicPr>
          <p:cNvPr id="11" name="Picture 10" descr="Penn shield.gif"/>
          <p:cNvPicPr>
            <a:picLocks noChangeAspect="1"/>
          </p:cNvPicPr>
          <p:nvPr userDrawn="1"/>
        </p:nvPicPr>
        <p:blipFill>
          <a:blip r:embed="rId2" cstate="print"/>
          <a:stretch>
            <a:fillRect/>
          </a:stretch>
        </p:blipFill>
        <p:spPr>
          <a:xfrm>
            <a:off x="501061" y="2612508"/>
            <a:ext cx="878809" cy="740196"/>
          </a:xfrm>
          <a:prstGeom prst="rect">
            <a:avLst/>
          </a:prstGeom>
        </p:spPr>
      </p:pic>
      <p:sp>
        <p:nvSpPr>
          <p:cNvPr id="12" name="Rectangle 32"/>
          <p:cNvSpPr>
            <a:spLocks noChangeArrowheads="1"/>
          </p:cNvSpPr>
          <p:nvPr userDrawn="1"/>
        </p:nvSpPr>
        <p:spPr bwMode="auto">
          <a:xfrm>
            <a:off x="1" y="6605588"/>
            <a:ext cx="2331217" cy="252412"/>
          </a:xfrm>
          <a:prstGeom prst="rect">
            <a:avLst/>
          </a:prstGeom>
          <a:noFill/>
          <a:ln w="9525">
            <a:noFill/>
            <a:miter lim="800000"/>
            <a:headEnd/>
            <a:tailEnd/>
          </a:ln>
          <a:effectLst/>
        </p:spPr>
        <p:txBody>
          <a:bodyPr anchor="b"/>
          <a:lstStyle/>
          <a:p>
            <a:pPr marL="0" marR="0" indent="0" algn="l" defTabSz="914400" rtl="0" eaLnBrk="1" fontAlgn="base" latinLnBrk="0" hangingPunct="1">
              <a:lnSpc>
                <a:spcPct val="100000"/>
              </a:lnSpc>
              <a:spcBef>
                <a:spcPct val="0"/>
              </a:spcBef>
              <a:spcAft>
                <a:spcPct val="0"/>
              </a:spcAft>
              <a:buClrTx/>
              <a:buSzTx/>
              <a:buFontTx/>
              <a:buNone/>
              <a:tabLst/>
              <a:defRPr/>
            </a:pPr>
            <a:r>
              <a:rPr lang="de-DE" sz="900"/>
              <a:t>© 2013 A. Haeberlen, Z. Ives</a:t>
            </a:r>
            <a:endParaRPr lang="en-GB" sz="9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78CA-57F7-834F-A3B8-2F41FDE557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0E7C3A-CA92-5142-9827-289275BFEDD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6E172-3480-524D-A4CE-62BEC772ECAC}"/>
              </a:ext>
            </a:extLst>
          </p:cNvPr>
          <p:cNvSpPr>
            <a:spLocks noGrp="1"/>
          </p:cNvSpPr>
          <p:nvPr>
            <p:ph type="dt" sz="half" idx="10"/>
          </p:nvPr>
        </p:nvSpPr>
        <p:spPr/>
        <p:txBody>
          <a:bodyPr/>
          <a:lstStyle/>
          <a:p>
            <a:fld id="{B61BEF0D-F0BB-DE4B-95CE-6DB70DBA9567}" type="datetimeFigureOut">
              <a:rPr lang="en-US" smtClean="0"/>
              <a:pPr/>
              <a:t>8/5/2025</a:t>
            </a:fld>
            <a:endParaRPr lang="en-US" dirty="0"/>
          </a:p>
        </p:txBody>
      </p:sp>
      <p:sp>
        <p:nvSpPr>
          <p:cNvPr id="5" name="Footer Placeholder 4">
            <a:extLst>
              <a:ext uri="{FF2B5EF4-FFF2-40B4-BE49-F238E27FC236}">
                <a16:creationId xmlns:a16="http://schemas.microsoft.com/office/drawing/2014/main" id="{0EECCA29-E44B-4C43-BD55-3FCD251CD04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A014242-6B07-8543-919A-1FC4E1ADFB9F}"/>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039467007"/>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ACDA5-F91D-D044-B783-1882CD742B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0242B5-90F0-4E4A-AAB6-B12084FC31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ECF56A0-C271-B245-A1C9-25A589EF50A7}"/>
              </a:ext>
            </a:extLst>
          </p:cNvPr>
          <p:cNvSpPr>
            <a:spLocks noGrp="1"/>
          </p:cNvSpPr>
          <p:nvPr>
            <p:ph type="dt" sz="half" idx="10"/>
          </p:nvPr>
        </p:nvSpPr>
        <p:spPr/>
        <p:txBody>
          <a:bodyPr/>
          <a:lstStyle/>
          <a:p>
            <a:fld id="{B61BEF0D-F0BB-DE4B-95CE-6DB70DBA9567}" type="datetimeFigureOut">
              <a:rPr lang="en-US" smtClean="0"/>
              <a:pPr/>
              <a:t>8/5/2025</a:t>
            </a:fld>
            <a:endParaRPr lang="en-US" dirty="0"/>
          </a:p>
        </p:txBody>
      </p:sp>
      <p:sp>
        <p:nvSpPr>
          <p:cNvPr id="5" name="Footer Placeholder 4">
            <a:extLst>
              <a:ext uri="{FF2B5EF4-FFF2-40B4-BE49-F238E27FC236}">
                <a16:creationId xmlns:a16="http://schemas.microsoft.com/office/drawing/2014/main" id="{C566E697-8320-434A-86D9-AAC230922290}"/>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37EB4B91-4A86-974C-8CCB-8A3EB058B04F}"/>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38689611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12B-8369-DA4C-BABB-1A078941EE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790E38-4CB2-584D-B9E8-A2B2094BFE9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6C5A60-5C7D-254F-9697-BF3AEA3A3A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CFB941-C882-CC41-A9CF-2E02FA3FC514}"/>
              </a:ext>
            </a:extLst>
          </p:cNvPr>
          <p:cNvSpPr>
            <a:spLocks noGrp="1"/>
          </p:cNvSpPr>
          <p:nvPr>
            <p:ph type="dt" sz="half" idx="10"/>
          </p:nvPr>
        </p:nvSpPr>
        <p:spPr/>
        <p:txBody>
          <a:bodyPr/>
          <a:lstStyle/>
          <a:p>
            <a:fld id="{B61BEF0D-F0BB-DE4B-95CE-6DB70DBA9567}" type="datetimeFigureOut">
              <a:rPr lang="en-US" smtClean="0"/>
              <a:pPr/>
              <a:t>8/5/2025</a:t>
            </a:fld>
            <a:endParaRPr lang="en-US" dirty="0"/>
          </a:p>
        </p:txBody>
      </p:sp>
      <p:sp>
        <p:nvSpPr>
          <p:cNvPr id="6" name="Footer Placeholder 5">
            <a:extLst>
              <a:ext uri="{FF2B5EF4-FFF2-40B4-BE49-F238E27FC236}">
                <a16:creationId xmlns:a16="http://schemas.microsoft.com/office/drawing/2014/main" id="{769EE5D5-3BD1-6B4E-B031-3D61A515D825}"/>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A3F84497-F0E4-324C-96C4-4BDF3800257D}"/>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49967051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9C25F-5F64-AB4A-BBF5-77AF585846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48DA2-5CA8-1F4E-9841-4BBF635744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63FFDB4-FED0-1C4F-8D7D-17B0867BD95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BD7F3F-2DF5-3447-AAF3-1776599017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0613463-9787-6941-B670-25EC1557F05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10F4E8-78E2-3747-80C1-43D61721C774}"/>
              </a:ext>
            </a:extLst>
          </p:cNvPr>
          <p:cNvSpPr>
            <a:spLocks noGrp="1"/>
          </p:cNvSpPr>
          <p:nvPr>
            <p:ph type="dt" sz="half" idx="10"/>
          </p:nvPr>
        </p:nvSpPr>
        <p:spPr/>
        <p:txBody>
          <a:bodyPr/>
          <a:lstStyle/>
          <a:p>
            <a:fld id="{B61BEF0D-F0BB-DE4B-95CE-6DB70DBA9567}" type="datetimeFigureOut">
              <a:rPr lang="en-US" smtClean="0"/>
              <a:pPr/>
              <a:t>8/5/2025</a:t>
            </a:fld>
            <a:endParaRPr lang="en-US" dirty="0"/>
          </a:p>
        </p:txBody>
      </p:sp>
      <p:sp>
        <p:nvSpPr>
          <p:cNvPr id="8" name="Footer Placeholder 7">
            <a:extLst>
              <a:ext uri="{FF2B5EF4-FFF2-40B4-BE49-F238E27FC236}">
                <a16:creationId xmlns:a16="http://schemas.microsoft.com/office/drawing/2014/main" id="{7BC262F4-0E96-6C4F-B0F2-DF033F911B8C}"/>
              </a:ext>
            </a:extLst>
          </p:cNvPr>
          <p:cNvSpPr>
            <a:spLocks noGrp="1"/>
          </p:cNvSpPr>
          <p:nvPr>
            <p:ph type="ftr" sz="quarter" idx="11"/>
          </p:nvPr>
        </p:nvSpPr>
        <p:spPr/>
        <p:txBody>
          <a:bodyPr/>
          <a:lstStyle/>
          <a:p>
            <a:r>
              <a:rPr lang="de-DE"/>
              <a:t>University of Pennsylvania</a:t>
            </a:r>
            <a:endParaRPr lang="en-GB"/>
          </a:p>
        </p:txBody>
      </p:sp>
      <p:sp>
        <p:nvSpPr>
          <p:cNvPr id="9" name="Slide Number Placeholder 8">
            <a:extLst>
              <a:ext uri="{FF2B5EF4-FFF2-40B4-BE49-F238E27FC236}">
                <a16:creationId xmlns:a16="http://schemas.microsoft.com/office/drawing/2014/main" id="{55680677-D036-7543-8C21-49D40D16F000}"/>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20304593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5E4D1-730E-504F-9683-098495A950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4C212F-EA7C-C045-BCB8-108319BCDE93}"/>
              </a:ext>
            </a:extLst>
          </p:cNvPr>
          <p:cNvSpPr>
            <a:spLocks noGrp="1"/>
          </p:cNvSpPr>
          <p:nvPr>
            <p:ph type="dt" sz="half" idx="10"/>
          </p:nvPr>
        </p:nvSpPr>
        <p:spPr/>
        <p:txBody>
          <a:bodyPr/>
          <a:lstStyle/>
          <a:p>
            <a:fld id="{B61BEF0D-F0BB-DE4B-95CE-6DB70DBA9567}" type="datetimeFigureOut">
              <a:rPr lang="en-US" smtClean="0"/>
              <a:pPr/>
              <a:t>8/5/2025</a:t>
            </a:fld>
            <a:endParaRPr lang="en-US" dirty="0"/>
          </a:p>
        </p:txBody>
      </p:sp>
      <p:sp>
        <p:nvSpPr>
          <p:cNvPr id="4" name="Footer Placeholder 3">
            <a:extLst>
              <a:ext uri="{FF2B5EF4-FFF2-40B4-BE49-F238E27FC236}">
                <a16:creationId xmlns:a16="http://schemas.microsoft.com/office/drawing/2014/main" id="{D936530A-03A9-CA4D-B18F-9C4F563784A5}"/>
              </a:ext>
            </a:extLst>
          </p:cNvPr>
          <p:cNvSpPr>
            <a:spLocks noGrp="1"/>
          </p:cNvSpPr>
          <p:nvPr>
            <p:ph type="ftr" sz="quarter" idx="11"/>
          </p:nvPr>
        </p:nvSpPr>
        <p:spPr/>
        <p:txBody>
          <a:bodyPr/>
          <a:lstStyle/>
          <a:p>
            <a:r>
              <a:rPr lang="de-DE"/>
              <a:t>University of Pennsylvania</a:t>
            </a:r>
            <a:endParaRPr lang="en-GB"/>
          </a:p>
        </p:txBody>
      </p:sp>
      <p:sp>
        <p:nvSpPr>
          <p:cNvPr id="5" name="Slide Number Placeholder 4">
            <a:extLst>
              <a:ext uri="{FF2B5EF4-FFF2-40B4-BE49-F238E27FC236}">
                <a16:creationId xmlns:a16="http://schemas.microsoft.com/office/drawing/2014/main" id="{46F73F1B-9FF0-8641-9282-74CC1E49A5BD}"/>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71463311"/>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40EEF-C38B-144B-821E-4975E49F335B}"/>
              </a:ext>
            </a:extLst>
          </p:cNvPr>
          <p:cNvSpPr>
            <a:spLocks noGrp="1"/>
          </p:cNvSpPr>
          <p:nvPr>
            <p:ph type="dt" sz="half" idx="10"/>
          </p:nvPr>
        </p:nvSpPr>
        <p:spPr/>
        <p:txBody>
          <a:bodyPr/>
          <a:lstStyle/>
          <a:p>
            <a:fld id="{B61BEF0D-F0BB-DE4B-95CE-6DB70DBA9567}" type="datetimeFigureOut">
              <a:rPr lang="en-US" smtClean="0"/>
              <a:pPr/>
              <a:t>8/5/2025</a:t>
            </a:fld>
            <a:endParaRPr lang="en-US" dirty="0"/>
          </a:p>
        </p:txBody>
      </p:sp>
      <p:sp>
        <p:nvSpPr>
          <p:cNvPr id="3" name="Footer Placeholder 2">
            <a:extLst>
              <a:ext uri="{FF2B5EF4-FFF2-40B4-BE49-F238E27FC236}">
                <a16:creationId xmlns:a16="http://schemas.microsoft.com/office/drawing/2014/main" id="{1EABF87A-B408-1D4E-A728-89D503529F1B}"/>
              </a:ext>
            </a:extLst>
          </p:cNvPr>
          <p:cNvSpPr>
            <a:spLocks noGrp="1"/>
          </p:cNvSpPr>
          <p:nvPr>
            <p:ph type="ftr" sz="quarter" idx="11"/>
          </p:nvPr>
        </p:nvSpPr>
        <p:spPr/>
        <p:txBody>
          <a:bodyPr/>
          <a:lstStyle/>
          <a:p>
            <a:r>
              <a:rPr lang="de-DE"/>
              <a:t>University of Pennsylvania</a:t>
            </a:r>
            <a:endParaRPr lang="en-GB"/>
          </a:p>
        </p:txBody>
      </p:sp>
      <p:sp>
        <p:nvSpPr>
          <p:cNvPr id="4" name="Slide Number Placeholder 3">
            <a:extLst>
              <a:ext uri="{FF2B5EF4-FFF2-40B4-BE49-F238E27FC236}">
                <a16:creationId xmlns:a16="http://schemas.microsoft.com/office/drawing/2014/main" id="{844A79A3-BC23-5049-AB5A-EEBEFC1DDF1E}"/>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36964078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979A-65AB-B347-9E09-756CA6284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205E94-A13D-4147-89EB-2AE179F7EE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5A8F7D-3AD4-1D43-A088-C33A031872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D2DD2C-19B1-0A43-9570-9A1842C00E0B}"/>
              </a:ext>
            </a:extLst>
          </p:cNvPr>
          <p:cNvSpPr>
            <a:spLocks noGrp="1"/>
          </p:cNvSpPr>
          <p:nvPr>
            <p:ph type="dt" sz="half" idx="10"/>
          </p:nvPr>
        </p:nvSpPr>
        <p:spPr/>
        <p:txBody>
          <a:bodyPr/>
          <a:lstStyle/>
          <a:p>
            <a:fld id="{B61BEF0D-F0BB-DE4B-95CE-6DB70DBA9567}" type="datetimeFigureOut">
              <a:rPr lang="en-US" smtClean="0"/>
              <a:pPr/>
              <a:t>8/5/2025</a:t>
            </a:fld>
            <a:endParaRPr lang="en-US" dirty="0"/>
          </a:p>
        </p:txBody>
      </p:sp>
      <p:sp>
        <p:nvSpPr>
          <p:cNvPr id="6" name="Footer Placeholder 5">
            <a:extLst>
              <a:ext uri="{FF2B5EF4-FFF2-40B4-BE49-F238E27FC236}">
                <a16:creationId xmlns:a16="http://schemas.microsoft.com/office/drawing/2014/main" id="{728A2C57-1FDB-C346-95CB-FA52DB282911}"/>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87896CB0-35B3-1D4E-8AD4-4B0E0C05CD98}"/>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120450557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DD222-4F45-014E-98B9-BC327CE71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ECB534-A460-C74C-B118-2356A474DA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56C72C-FBD3-8440-AED3-C06C44303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971F36-EF5A-5F46-9C28-6E6A7D474C7E}"/>
              </a:ext>
            </a:extLst>
          </p:cNvPr>
          <p:cNvSpPr>
            <a:spLocks noGrp="1"/>
          </p:cNvSpPr>
          <p:nvPr>
            <p:ph type="dt" sz="half" idx="10"/>
          </p:nvPr>
        </p:nvSpPr>
        <p:spPr/>
        <p:txBody>
          <a:bodyPr/>
          <a:lstStyle/>
          <a:p>
            <a:fld id="{B61BEF0D-F0BB-DE4B-95CE-6DB70DBA9567}" type="datetimeFigureOut">
              <a:rPr lang="en-US" smtClean="0"/>
              <a:pPr/>
              <a:t>8/5/2025</a:t>
            </a:fld>
            <a:endParaRPr lang="en-US" dirty="0"/>
          </a:p>
        </p:txBody>
      </p:sp>
      <p:sp>
        <p:nvSpPr>
          <p:cNvPr id="6" name="Footer Placeholder 5">
            <a:extLst>
              <a:ext uri="{FF2B5EF4-FFF2-40B4-BE49-F238E27FC236}">
                <a16:creationId xmlns:a16="http://schemas.microsoft.com/office/drawing/2014/main" id="{B93FA358-451B-7942-B0C1-D0B7B9D6D98D}"/>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FDC32310-9E80-224C-B30E-CC263F97CE04}"/>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193130085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D4BDC-9DBC-F647-991C-B00D6C38D0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B5DE1C-9DB9-0E43-B50B-973E8289EE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081C8A-F206-BA43-8D7E-04234D39F2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8/5/2025</a:t>
            </a:fld>
            <a:endParaRPr lang="en-US" dirty="0"/>
          </a:p>
        </p:txBody>
      </p:sp>
      <p:sp>
        <p:nvSpPr>
          <p:cNvPr id="5" name="Footer Placeholder 4">
            <a:extLst>
              <a:ext uri="{FF2B5EF4-FFF2-40B4-BE49-F238E27FC236}">
                <a16:creationId xmlns:a16="http://schemas.microsoft.com/office/drawing/2014/main" id="{7043EDD4-9495-C047-B664-F26C636480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7EA8D715-2296-A64B-AA69-3A1F4CFB77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72F42-4DFA-4725-86F9-7594E4AB4EB5}" type="slidenum">
              <a:rPr lang="en-GB" smtClean="0"/>
              <a:pPr/>
              <a:t>‹#›</a:t>
            </a:fld>
            <a:endParaRPr lang="en-GB"/>
          </a:p>
        </p:txBody>
      </p:sp>
    </p:spTree>
    <p:extLst>
      <p:ext uri="{BB962C8B-B14F-4D97-AF65-F5344CB8AC3E}">
        <p14:creationId xmlns:p14="http://schemas.microsoft.com/office/powerpoint/2010/main" val="245105896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658"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0" name="Group 9"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5" name="Rectangle 14"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0812FA-7938-534A-A788-A42161393A5D}"/>
              </a:ext>
            </a:extLst>
          </p:cNvPr>
          <p:cNvSpPr>
            <a:spLocks noGrp="1"/>
          </p:cNvSpPr>
          <p:nvPr>
            <p:ph type="ctrTitle"/>
          </p:nvPr>
        </p:nvSpPr>
        <p:spPr>
          <a:xfrm>
            <a:off x="1524000" y="2776538"/>
            <a:ext cx="9144000" cy="1381188"/>
          </a:xfrm>
        </p:spPr>
        <p:txBody>
          <a:bodyPr anchor="ctr">
            <a:normAutofit/>
          </a:bodyPr>
          <a:lstStyle/>
          <a:p>
            <a:r>
              <a:rPr lang="en-US" sz="4000" dirty="0">
                <a:solidFill>
                  <a:schemeClr val="bg2"/>
                </a:solidFill>
              </a:rPr>
              <a:t>W</a:t>
            </a:r>
            <a:r>
              <a:rPr lang="en-US" altLang="zh-CN" sz="4000" dirty="0">
                <a:solidFill>
                  <a:schemeClr val="bg2"/>
                </a:solidFill>
              </a:rPr>
              <a:t>eek 3 </a:t>
            </a:r>
            <a:r>
              <a:rPr lang="en-US" sz="4000" dirty="0">
                <a:solidFill>
                  <a:schemeClr val="bg2"/>
                </a:solidFill>
              </a:rPr>
              <a:t>Virtualization and Containerization</a:t>
            </a:r>
          </a:p>
        </p:txBody>
      </p:sp>
      <p:sp>
        <p:nvSpPr>
          <p:cNvPr id="3" name="Subtitle 2">
            <a:extLst>
              <a:ext uri="{FF2B5EF4-FFF2-40B4-BE49-F238E27FC236}">
                <a16:creationId xmlns:a16="http://schemas.microsoft.com/office/drawing/2014/main" id="{BC497D37-585A-944D-9149-54D6FAD95F8F}"/>
              </a:ext>
            </a:extLst>
          </p:cNvPr>
          <p:cNvSpPr>
            <a:spLocks noGrp="1"/>
          </p:cNvSpPr>
          <p:nvPr>
            <p:ph type="subTitle" idx="1"/>
          </p:nvPr>
        </p:nvSpPr>
        <p:spPr>
          <a:xfrm>
            <a:off x="1524000" y="4495800"/>
            <a:ext cx="9144000" cy="762000"/>
          </a:xfrm>
        </p:spPr>
        <p:txBody>
          <a:bodyPr>
            <a:normAutofit/>
          </a:bodyPr>
          <a:lstStyle/>
          <a:p>
            <a:r>
              <a:rPr lang="en-US" sz="1800" dirty="0"/>
              <a:t>Dr </a:t>
            </a:r>
            <a:r>
              <a:rPr lang="en-US" sz="1800" dirty="0" err="1"/>
              <a:t>Zhi</a:t>
            </a:r>
            <a:r>
              <a:rPr lang="en-US" sz="1800" dirty="0"/>
              <a:t> Zhang</a:t>
            </a:r>
          </a:p>
        </p:txBody>
      </p:sp>
    </p:spTree>
    <p:extLst>
      <p:ext uri="{BB962C8B-B14F-4D97-AF65-F5344CB8AC3E}">
        <p14:creationId xmlns:p14="http://schemas.microsoft.com/office/powerpoint/2010/main" val="42448640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9F219FC-224B-4519-8A04-67DAE79A77CE}"/>
              </a:ext>
            </a:extLst>
          </p:cNvPr>
          <p:cNvSpPr>
            <a:spLocks noGrp="1"/>
          </p:cNvSpPr>
          <p:nvPr>
            <p:ph type="title"/>
          </p:nvPr>
        </p:nvSpPr>
        <p:spPr>
          <a:xfrm>
            <a:off x="671656" y="248312"/>
            <a:ext cx="3939255" cy="695272"/>
          </a:xfrm>
        </p:spPr>
        <p:txBody>
          <a:bodyPr>
            <a:normAutofit/>
          </a:bodyPr>
          <a:lstStyle/>
          <a:p>
            <a:r>
              <a:rPr lang="en-AU" sz="3200" b="1" i="0" dirty="0">
                <a:solidFill>
                  <a:srgbClr val="000000"/>
                </a:solidFill>
                <a:effectLst/>
              </a:rPr>
              <a:t>Virtual memory</a:t>
            </a:r>
            <a:endParaRPr lang="en-US" sz="3200" b="1" dirty="0"/>
          </a:p>
        </p:txBody>
      </p:sp>
      <p:sp>
        <p:nvSpPr>
          <p:cNvPr id="5" name="TextBox 4">
            <a:extLst>
              <a:ext uri="{FF2B5EF4-FFF2-40B4-BE49-F238E27FC236}">
                <a16:creationId xmlns:a16="http://schemas.microsoft.com/office/drawing/2014/main" id="{38498287-E592-49CB-B474-5B2EEB60327D}"/>
              </a:ext>
            </a:extLst>
          </p:cNvPr>
          <p:cNvSpPr txBox="1"/>
          <p:nvPr/>
        </p:nvSpPr>
        <p:spPr>
          <a:xfrm>
            <a:off x="6742063" y="6555750"/>
            <a:ext cx="5449937" cy="261610"/>
          </a:xfrm>
          <a:prstGeom prst="rect">
            <a:avLst/>
          </a:prstGeom>
          <a:noFill/>
        </p:spPr>
        <p:txBody>
          <a:bodyPr wrap="square">
            <a:spAutoFit/>
          </a:bodyPr>
          <a:lstStyle/>
          <a:p>
            <a:r>
              <a:rPr lang="en-AU" sz="1100" dirty="0">
                <a:latin typeface="+mn-lt"/>
              </a:rPr>
              <a:t>https://www.cs.uic.edu/~jbell/CourseNotes/OperatingSystems/9_VirtualMemory.html</a:t>
            </a:r>
          </a:p>
        </p:txBody>
      </p:sp>
      <p:pic>
        <p:nvPicPr>
          <p:cNvPr id="4" name="Picture 3">
            <a:extLst>
              <a:ext uri="{FF2B5EF4-FFF2-40B4-BE49-F238E27FC236}">
                <a16:creationId xmlns:a16="http://schemas.microsoft.com/office/drawing/2014/main" id="{9FA00621-4DE9-4DDF-A826-C0BA6490A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283" y="1159535"/>
            <a:ext cx="6976750" cy="4832703"/>
          </a:xfrm>
          <a:prstGeom prst="rect">
            <a:avLst/>
          </a:prstGeom>
        </p:spPr>
      </p:pic>
      <p:sp>
        <p:nvSpPr>
          <p:cNvPr id="6" name="Title 1">
            <a:extLst>
              <a:ext uri="{FF2B5EF4-FFF2-40B4-BE49-F238E27FC236}">
                <a16:creationId xmlns:a16="http://schemas.microsoft.com/office/drawing/2014/main" id="{47F1109C-0957-45AD-8E53-DC12EC1214E1}"/>
              </a:ext>
            </a:extLst>
          </p:cNvPr>
          <p:cNvSpPr txBox="1">
            <a:spLocks/>
          </p:cNvSpPr>
          <p:nvPr/>
        </p:nvSpPr>
        <p:spPr>
          <a:xfrm>
            <a:off x="1276144" y="2958068"/>
            <a:ext cx="1365139"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Process A</a:t>
            </a:r>
            <a:endParaRPr lang="en-US" sz="2000" dirty="0">
              <a:latin typeface="Arial" panose="020B0604020202020204" pitchFamily="34" charset="0"/>
              <a:ea typeface="ＭＳ Ｐゴシック" charset="0"/>
              <a:cs typeface="Arial" panose="020B0604020202020204" pitchFamily="34" charset="0"/>
            </a:endParaRPr>
          </a:p>
        </p:txBody>
      </p:sp>
      <p:sp>
        <p:nvSpPr>
          <p:cNvPr id="7" name="Title 1">
            <a:extLst>
              <a:ext uri="{FF2B5EF4-FFF2-40B4-BE49-F238E27FC236}">
                <a16:creationId xmlns:a16="http://schemas.microsoft.com/office/drawing/2014/main" id="{01799B7E-0C55-4627-83AE-30462DEAD9B2}"/>
              </a:ext>
            </a:extLst>
          </p:cNvPr>
          <p:cNvSpPr txBox="1">
            <a:spLocks/>
          </p:cNvSpPr>
          <p:nvPr/>
        </p:nvSpPr>
        <p:spPr>
          <a:xfrm>
            <a:off x="2020186" y="5539264"/>
            <a:ext cx="2228776" cy="668925"/>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Virtual memory</a:t>
            </a:r>
          </a:p>
          <a:p>
            <a:pPr algn="ctr" fontAlgn="auto">
              <a:spcAft>
                <a:spcPts val="0"/>
              </a:spcAft>
              <a:buClrTx/>
              <a:buSzTx/>
              <a:buFontTx/>
            </a:pPr>
            <a:endParaRPr lang="en-US" sz="2000" dirty="0">
              <a:latin typeface="Arial" panose="020B0604020202020204" pitchFamily="34" charset="0"/>
              <a:ea typeface="ＭＳ Ｐゴシック" charset="0"/>
              <a:cs typeface="Arial" panose="020B0604020202020204" pitchFamily="34" charset="0"/>
            </a:endParaRPr>
          </a:p>
        </p:txBody>
      </p:sp>
      <p:sp>
        <p:nvSpPr>
          <p:cNvPr id="9" name="Title 1">
            <a:extLst>
              <a:ext uri="{FF2B5EF4-FFF2-40B4-BE49-F238E27FC236}">
                <a16:creationId xmlns:a16="http://schemas.microsoft.com/office/drawing/2014/main" id="{22977C31-3979-472A-91F8-60CF3C6EF57C}"/>
              </a:ext>
            </a:extLst>
          </p:cNvPr>
          <p:cNvSpPr txBox="1">
            <a:spLocks/>
          </p:cNvSpPr>
          <p:nvPr/>
        </p:nvSpPr>
        <p:spPr>
          <a:xfrm>
            <a:off x="5245984" y="5260233"/>
            <a:ext cx="2492375" cy="732005"/>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Physical memory</a:t>
            </a:r>
          </a:p>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 </a:t>
            </a:r>
            <a:endParaRPr lang="en-US" sz="1800" dirty="0">
              <a:latin typeface="Arial" panose="020B0604020202020204" pitchFamily="34" charset="0"/>
              <a:ea typeface="ＭＳ Ｐゴシック" charset="0"/>
              <a:cs typeface="Arial" panose="020B0604020202020204" pitchFamily="34" charset="0"/>
            </a:endParaRPr>
          </a:p>
        </p:txBody>
      </p:sp>
      <p:sp>
        <p:nvSpPr>
          <p:cNvPr id="10" name="Title 1">
            <a:extLst>
              <a:ext uri="{FF2B5EF4-FFF2-40B4-BE49-F238E27FC236}">
                <a16:creationId xmlns:a16="http://schemas.microsoft.com/office/drawing/2014/main" id="{6E70DA63-9FD0-49F3-A5EA-45D35BB9F3A4}"/>
              </a:ext>
            </a:extLst>
          </p:cNvPr>
          <p:cNvSpPr txBox="1">
            <a:spLocks/>
          </p:cNvSpPr>
          <p:nvPr/>
        </p:nvSpPr>
        <p:spPr>
          <a:xfrm>
            <a:off x="3821743" y="4707096"/>
            <a:ext cx="2036944" cy="510806"/>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Memory map</a:t>
            </a:r>
            <a:endParaRPr lang="en-US" sz="1800" dirty="0">
              <a:latin typeface="Arial" panose="020B0604020202020204" pitchFamily="34" charset="0"/>
              <a:ea typeface="ＭＳ Ｐゴシック" charset="0"/>
              <a:cs typeface="Arial" panose="020B0604020202020204" pitchFamily="34" charset="0"/>
            </a:endParaRPr>
          </a:p>
        </p:txBody>
      </p:sp>
      <p:sp>
        <p:nvSpPr>
          <p:cNvPr id="11" name="Title 1">
            <a:extLst>
              <a:ext uri="{FF2B5EF4-FFF2-40B4-BE49-F238E27FC236}">
                <a16:creationId xmlns:a16="http://schemas.microsoft.com/office/drawing/2014/main" id="{C1A4CBC6-012C-4092-97E0-4EEA2201ED23}"/>
              </a:ext>
            </a:extLst>
          </p:cNvPr>
          <p:cNvSpPr txBox="1">
            <a:spLocks/>
          </p:cNvSpPr>
          <p:nvPr/>
        </p:nvSpPr>
        <p:spPr>
          <a:xfrm>
            <a:off x="7581089" y="5170955"/>
            <a:ext cx="2036944" cy="668925"/>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Disk</a:t>
            </a:r>
          </a:p>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 </a:t>
            </a:r>
            <a:endParaRPr lang="en-US" sz="1800" dirty="0">
              <a:latin typeface="Arial" panose="020B0604020202020204" pitchFamily="34" charset="0"/>
              <a:ea typeface="ＭＳ Ｐゴシック" charset="0"/>
              <a:cs typeface="Arial" panose="020B0604020202020204" pitchFamily="34" charset="0"/>
            </a:endParaRPr>
          </a:p>
        </p:txBody>
      </p:sp>
    </p:spTree>
    <p:extLst>
      <p:ext uri="{BB962C8B-B14F-4D97-AF65-F5344CB8AC3E}">
        <p14:creationId xmlns:p14="http://schemas.microsoft.com/office/powerpoint/2010/main" val="3821415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9F219FC-224B-4519-8A04-67DAE79A77CE}"/>
              </a:ext>
            </a:extLst>
          </p:cNvPr>
          <p:cNvSpPr>
            <a:spLocks noGrp="1"/>
          </p:cNvSpPr>
          <p:nvPr>
            <p:ph type="title"/>
          </p:nvPr>
        </p:nvSpPr>
        <p:spPr>
          <a:xfrm>
            <a:off x="671656" y="248312"/>
            <a:ext cx="3939255" cy="695272"/>
          </a:xfrm>
        </p:spPr>
        <p:txBody>
          <a:bodyPr>
            <a:normAutofit/>
          </a:bodyPr>
          <a:lstStyle/>
          <a:p>
            <a:r>
              <a:rPr lang="en-AU" sz="3200" b="1" dirty="0">
                <a:solidFill>
                  <a:srgbClr val="000000"/>
                </a:solidFill>
              </a:rPr>
              <a:t>P</a:t>
            </a:r>
            <a:r>
              <a:rPr lang="en-AU" sz="3200" b="1" i="0" dirty="0">
                <a:solidFill>
                  <a:srgbClr val="000000"/>
                </a:solidFill>
                <a:effectLst/>
              </a:rPr>
              <a:t>aging/Swapping</a:t>
            </a:r>
            <a:endParaRPr lang="en-US" sz="3200" b="1" dirty="0"/>
          </a:p>
        </p:txBody>
      </p:sp>
      <p:sp>
        <p:nvSpPr>
          <p:cNvPr id="5" name="TextBox 4">
            <a:extLst>
              <a:ext uri="{FF2B5EF4-FFF2-40B4-BE49-F238E27FC236}">
                <a16:creationId xmlns:a16="http://schemas.microsoft.com/office/drawing/2014/main" id="{38498287-E592-49CB-B474-5B2EEB60327D}"/>
              </a:ext>
            </a:extLst>
          </p:cNvPr>
          <p:cNvSpPr txBox="1"/>
          <p:nvPr/>
        </p:nvSpPr>
        <p:spPr>
          <a:xfrm>
            <a:off x="6742063" y="6555750"/>
            <a:ext cx="5449937" cy="261610"/>
          </a:xfrm>
          <a:prstGeom prst="rect">
            <a:avLst/>
          </a:prstGeom>
          <a:noFill/>
        </p:spPr>
        <p:txBody>
          <a:bodyPr wrap="square">
            <a:spAutoFit/>
          </a:bodyPr>
          <a:lstStyle/>
          <a:p>
            <a:r>
              <a:rPr lang="en-AU" sz="1100" dirty="0">
                <a:latin typeface="+mn-lt"/>
              </a:rPr>
              <a:t>https://www.cs.uic.edu/~jbell/CourseNotes/OperatingSystems/9_VirtualMemory.html</a:t>
            </a:r>
          </a:p>
        </p:txBody>
      </p:sp>
      <p:pic>
        <p:nvPicPr>
          <p:cNvPr id="4" name="Picture 3">
            <a:extLst>
              <a:ext uri="{FF2B5EF4-FFF2-40B4-BE49-F238E27FC236}">
                <a16:creationId xmlns:a16="http://schemas.microsoft.com/office/drawing/2014/main" id="{9FA00621-4DE9-4DDF-A826-C0BA6490A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283" y="1159535"/>
            <a:ext cx="6976750" cy="4832703"/>
          </a:xfrm>
          <a:prstGeom prst="rect">
            <a:avLst/>
          </a:prstGeom>
        </p:spPr>
      </p:pic>
      <p:sp>
        <p:nvSpPr>
          <p:cNvPr id="6" name="Title 1">
            <a:extLst>
              <a:ext uri="{FF2B5EF4-FFF2-40B4-BE49-F238E27FC236}">
                <a16:creationId xmlns:a16="http://schemas.microsoft.com/office/drawing/2014/main" id="{47F1109C-0957-45AD-8E53-DC12EC1214E1}"/>
              </a:ext>
            </a:extLst>
          </p:cNvPr>
          <p:cNvSpPr txBox="1">
            <a:spLocks/>
          </p:cNvSpPr>
          <p:nvPr/>
        </p:nvSpPr>
        <p:spPr>
          <a:xfrm>
            <a:off x="1276144" y="2958068"/>
            <a:ext cx="1365139"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Process A</a:t>
            </a:r>
            <a:endParaRPr lang="en-US" sz="2000" dirty="0">
              <a:latin typeface="Arial" panose="020B0604020202020204" pitchFamily="34" charset="0"/>
              <a:ea typeface="ＭＳ Ｐゴシック" charset="0"/>
              <a:cs typeface="Arial" panose="020B0604020202020204" pitchFamily="34" charset="0"/>
            </a:endParaRPr>
          </a:p>
        </p:txBody>
      </p:sp>
      <p:sp>
        <p:nvSpPr>
          <p:cNvPr id="7" name="Title 1">
            <a:extLst>
              <a:ext uri="{FF2B5EF4-FFF2-40B4-BE49-F238E27FC236}">
                <a16:creationId xmlns:a16="http://schemas.microsoft.com/office/drawing/2014/main" id="{01799B7E-0C55-4627-83AE-30462DEAD9B2}"/>
              </a:ext>
            </a:extLst>
          </p:cNvPr>
          <p:cNvSpPr txBox="1">
            <a:spLocks/>
          </p:cNvSpPr>
          <p:nvPr/>
        </p:nvSpPr>
        <p:spPr>
          <a:xfrm>
            <a:off x="2212018" y="5539264"/>
            <a:ext cx="2036944" cy="668925"/>
          </a:xfrm>
          <a:prstGeom prst="rect">
            <a:avLst/>
          </a:prstGeom>
          <a:solidFill>
            <a:schemeClr val="bg1"/>
          </a:solidFill>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400" dirty="0">
                <a:latin typeface="Arial" panose="020B0604020202020204" pitchFamily="34" charset="0"/>
                <a:ea typeface="ＭＳ Ｐゴシック" charset="0"/>
                <a:cs typeface="Arial" panose="020B0604020202020204" pitchFamily="34" charset="0"/>
              </a:rPr>
              <a:t>Virtual memory</a:t>
            </a:r>
          </a:p>
          <a:p>
            <a:pPr algn="ctr" fontAlgn="auto">
              <a:spcAft>
                <a:spcPts val="0"/>
              </a:spcAft>
              <a:buClrTx/>
              <a:buSzTx/>
              <a:buFontTx/>
            </a:pPr>
            <a:r>
              <a:rPr lang="en-AU" sz="2400" dirty="0">
                <a:latin typeface="Arial" panose="020B0604020202020204" pitchFamily="34" charset="0"/>
                <a:ea typeface="ＭＳ Ｐゴシック" charset="0"/>
                <a:cs typeface="Arial" panose="020B0604020202020204" pitchFamily="34" charset="0"/>
              </a:rPr>
              <a:t>(e.g., 4GB) </a:t>
            </a:r>
            <a:endParaRPr lang="en-US" sz="2000" dirty="0">
              <a:latin typeface="Arial" panose="020B0604020202020204" pitchFamily="34" charset="0"/>
              <a:ea typeface="ＭＳ Ｐゴシック" charset="0"/>
              <a:cs typeface="Arial" panose="020B0604020202020204" pitchFamily="34" charset="0"/>
            </a:endParaRPr>
          </a:p>
        </p:txBody>
      </p:sp>
      <p:sp>
        <p:nvSpPr>
          <p:cNvPr id="9" name="Title 1">
            <a:extLst>
              <a:ext uri="{FF2B5EF4-FFF2-40B4-BE49-F238E27FC236}">
                <a16:creationId xmlns:a16="http://schemas.microsoft.com/office/drawing/2014/main" id="{22977C31-3979-472A-91F8-60CF3C6EF57C}"/>
              </a:ext>
            </a:extLst>
          </p:cNvPr>
          <p:cNvSpPr txBox="1">
            <a:spLocks/>
          </p:cNvSpPr>
          <p:nvPr/>
        </p:nvSpPr>
        <p:spPr>
          <a:xfrm>
            <a:off x="5245984" y="5260233"/>
            <a:ext cx="2492375" cy="937582"/>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Physical memory</a:t>
            </a:r>
          </a:p>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(e.g., 2GB) </a:t>
            </a:r>
            <a:endParaRPr lang="en-US" sz="1800" dirty="0">
              <a:latin typeface="Arial" panose="020B0604020202020204" pitchFamily="34" charset="0"/>
              <a:ea typeface="ＭＳ Ｐゴシック" charset="0"/>
              <a:cs typeface="Arial" panose="020B0604020202020204" pitchFamily="34" charset="0"/>
            </a:endParaRPr>
          </a:p>
        </p:txBody>
      </p:sp>
      <p:sp>
        <p:nvSpPr>
          <p:cNvPr id="10" name="Title 1">
            <a:extLst>
              <a:ext uri="{FF2B5EF4-FFF2-40B4-BE49-F238E27FC236}">
                <a16:creationId xmlns:a16="http://schemas.microsoft.com/office/drawing/2014/main" id="{6E70DA63-9FD0-49F3-A5EA-45D35BB9F3A4}"/>
              </a:ext>
            </a:extLst>
          </p:cNvPr>
          <p:cNvSpPr txBox="1">
            <a:spLocks/>
          </p:cNvSpPr>
          <p:nvPr/>
        </p:nvSpPr>
        <p:spPr>
          <a:xfrm>
            <a:off x="3821743" y="4707096"/>
            <a:ext cx="2036944" cy="510806"/>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Memory map</a:t>
            </a:r>
            <a:endParaRPr lang="en-US" sz="1800" dirty="0">
              <a:latin typeface="Arial" panose="020B0604020202020204" pitchFamily="34" charset="0"/>
              <a:ea typeface="ＭＳ Ｐゴシック" charset="0"/>
              <a:cs typeface="Arial" panose="020B0604020202020204" pitchFamily="34" charset="0"/>
            </a:endParaRPr>
          </a:p>
        </p:txBody>
      </p:sp>
      <p:sp>
        <p:nvSpPr>
          <p:cNvPr id="11" name="Title 1">
            <a:extLst>
              <a:ext uri="{FF2B5EF4-FFF2-40B4-BE49-F238E27FC236}">
                <a16:creationId xmlns:a16="http://schemas.microsoft.com/office/drawing/2014/main" id="{C1A4CBC6-012C-4092-97E0-4EEA2201ED23}"/>
              </a:ext>
            </a:extLst>
          </p:cNvPr>
          <p:cNvSpPr txBox="1">
            <a:spLocks/>
          </p:cNvSpPr>
          <p:nvPr/>
        </p:nvSpPr>
        <p:spPr>
          <a:xfrm>
            <a:off x="7581089" y="5170955"/>
            <a:ext cx="2036944" cy="668925"/>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Disk</a:t>
            </a:r>
          </a:p>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(e.g., 256GB) </a:t>
            </a:r>
            <a:endParaRPr lang="en-US" sz="1800" dirty="0">
              <a:latin typeface="Arial" panose="020B0604020202020204" pitchFamily="34" charset="0"/>
              <a:ea typeface="ＭＳ Ｐゴシック" charset="0"/>
              <a:cs typeface="Arial" panose="020B0604020202020204" pitchFamily="34" charset="0"/>
            </a:endParaRPr>
          </a:p>
        </p:txBody>
      </p:sp>
      <p:sp>
        <p:nvSpPr>
          <p:cNvPr id="12" name="Title 1">
            <a:extLst>
              <a:ext uri="{FF2B5EF4-FFF2-40B4-BE49-F238E27FC236}">
                <a16:creationId xmlns:a16="http://schemas.microsoft.com/office/drawing/2014/main" id="{BA7F95B8-6197-4FB4-B97F-8061E07A94D9}"/>
              </a:ext>
            </a:extLst>
          </p:cNvPr>
          <p:cNvSpPr txBox="1">
            <a:spLocks/>
          </p:cNvSpPr>
          <p:nvPr/>
        </p:nvSpPr>
        <p:spPr>
          <a:xfrm>
            <a:off x="6720097" y="4097576"/>
            <a:ext cx="1146278" cy="44038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paging </a:t>
            </a:r>
            <a:endParaRPr lang="en-US" sz="1800" dirty="0">
              <a:latin typeface="Arial" panose="020B0604020202020204" pitchFamily="34" charset="0"/>
              <a:ea typeface="ＭＳ Ｐゴシック" charset="0"/>
              <a:cs typeface="Arial" panose="020B0604020202020204" pitchFamily="34" charset="0"/>
            </a:endParaRPr>
          </a:p>
        </p:txBody>
      </p:sp>
      <p:sp>
        <p:nvSpPr>
          <p:cNvPr id="13" name="Title 1">
            <a:extLst>
              <a:ext uri="{FF2B5EF4-FFF2-40B4-BE49-F238E27FC236}">
                <a16:creationId xmlns:a16="http://schemas.microsoft.com/office/drawing/2014/main" id="{DB4E5D27-DC41-4041-971E-76140B1A33A4}"/>
              </a:ext>
            </a:extLst>
          </p:cNvPr>
          <p:cNvSpPr txBox="1">
            <a:spLocks/>
          </p:cNvSpPr>
          <p:nvPr/>
        </p:nvSpPr>
        <p:spPr>
          <a:xfrm>
            <a:off x="6655828" y="3049550"/>
            <a:ext cx="1227306" cy="66892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1400" dirty="0">
                <a:latin typeface="Arial" panose="020B0604020202020204" pitchFamily="34" charset="0"/>
                <a:ea typeface="ＭＳ Ｐゴシック" charset="0"/>
                <a:cs typeface="Arial" panose="020B0604020202020204" pitchFamily="34" charset="0"/>
              </a:rPr>
              <a:t>Swapping </a:t>
            </a:r>
          </a:p>
          <a:p>
            <a:pPr algn="ctr" fontAlgn="auto">
              <a:spcAft>
                <a:spcPts val="0"/>
              </a:spcAft>
              <a:buClrTx/>
              <a:buSzTx/>
              <a:buFontTx/>
            </a:pPr>
            <a:r>
              <a:rPr lang="en-AU" sz="1400" dirty="0">
                <a:latin typeface="Arial" panose="020B0604020202020204" pitchFamily="34" charset="0"/>
                <a:ea typeface="ＭＳ Ｐゴシック" charset="0"/>
                <a:cs typeface="Arial" panose="020B0604020202020204" pitchFamily="34" charset="0"/>
              </a:rPr>
              <a:t>in </a:t>
            </a:r>
            <a:endParaRPr lang="en-US" sz="1200" dirty="0">
              <a:latin typeface="Arial" panose="020B0604020202020204" pitchFamily="34" charset="0"/>
              <a:ea typeface="ＭＳ Ｐゴシック" charset="0"/>
              <a:cs typeface="Arial" panose="020B0604020202020204" pitchFamily="34" charset="0"/>
            </a:endParaRPr>
          </a:p>
        </p:txBody>
      </p:sp>
      <p:sp>
        <p:nvSpPr>
          <p:cNvPr id="14" name="Title 1">
            <a:extLst>
              <a:ext uri="{FF2B5EF4-FFF2-40B4-BE49-F238E27FC236}">
                <a16:creationId xmlns:a16="http://schemas.microsoft.com/office/drawing/2014/main" id="{747ECDFF-2E0F-4210-89E2-04BB7E6BBEF1}"/>
              </a:ext>
            </a:extLst>
          </p:cNvPr>
          <p:cNvSpPr txBox="1">
            <a:spLocks/>
          </p:cNvSpPr>
          <p:nvPr/>
        </p:nvSpPr>
        <p:spPr>
          <a:xfrm>
            <a:off x="6551306" y="1924952"/>
            <a:ext cx="1436351" cy="66892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1400" dirty="0">
                <a:latin typeface="Arial" panose="020B0604020202020204" pitchFamily="34" charset="0"/>
                <a:ea typeface="ＭＳ Ｐゴシック" charset="0"/>
                <a:cs typeface="Arial" panose="020B0604020202020204" pitchFamily="34" charset="0"/>
              </a:rPr>
              <a:t>Swapping </a:t>
            </a:r>
          </a:p>
          <a:p>
            <a:pPr algn="ctr" fontAlgn="auto">
              <a:spcAft>
                <a:spcPts val="0"/>
              </a:spcAft>
              <a:buClrTx/>
              <a:buSzTx/>
              <a:buFontTx/>
            </a:pPr>
            <a:r>
              <a:rPr lang="en-AU" sz="1400" dirty="0">
                <a:latin typeface="Arial" panose="020B0604020202020204" pitchFamily="34" charset="0"/>
                <a:ea typeface="ＭＳ Ｐゴシック" charset="0"/>
                <a:cs typeface="Arial" panose="020B0604020202020204" pitchFamily="34" charset="0"/>
              </a:rPr>
              <a:t>out</a:t>
            </a:r>
            <a:endParaRPr lang="en-US" sz="1200" dirty="0">
              <a:latin typeface="Arial" panose="020B0604020202020204" pitchFamily="34" charset="0"/>
              <a:ea typeface="ＭＳ Ｐゴシック" charset="0"/>
              <a:cs typeface="Arial" panose="020B0604020202020204" pitchFamily="34" charset="0"/>
            </a:endParaRPr>
          </a:p>
        </p:txBody>
      </p:sp>
    </p:spTree>
    <p:extLst>
      <p:ext uri="{BB962C8B-B14F-4D97-AF65-F5344CB8AC3E}">
        <p14:creationId xmlns:p14="http://schemas.microsoft.com/office/powerpoint/2010/main" val="2114348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9F219FC-224B-4519-8A04-67DAE79A77CE}"/>
              </a:ext>
            </a:extLst>
          </p:cNvPr>
          <p:cNvSpPr>
            <a:spLocks noGrp="1"/>
          </p:cNvSpPr>
          <p:nvPr>
            <p:ph type="title"/>
          </p:nvPr>
        </p:nvSpPr>
        <p:spPr>
          <a:xfrm>
            <a:off x="992727" y="694538"/>
            <a:ext cx="3007773" cy="470932"/>
          </a:xfrm>
        </p:spPr>
        <p:txBody>
          <a:bodyPr>
            <a:normAutofit/>
          </a:bodyPr>
          <a:lstStyle/>
          <a:p>
            <a:r>
              <a:rPr lang="en-AU" sz="2400" dirty="0">
                <a:latin typeface="+mn-lt"/>
                <a:ea typeface="ＭＳ Ｐゴシック" charset="0"/>
                <a:cs typeface="+mn-cs"/>
              </a:rPr>
              <a:t>Virtual memory: 4GB</a:t>
            </a:r>
            <a:endParaRPr lang="en-US" sz="2400" dirty="0">
              <a:latin typeface="+mn-lt"/>
              <a:ea typeface="ＭＳ Ｐゴシック" charset="0"/>
              <a:cs typeface="+mn-cs"/>
            </a:endParaRPr>
          </a:p>
        </p:txBody>
      </p:sp>
      <p:sp>
        <p:nvSpPr>
          <p:cNvPr id="6" name="Rounded Rectangle 8">
            <a:extLst>
              <a:ext uri="{FF2B5EF4-FFF2-40B4-BE49-F238E27FC236}">
                <a16:creationId xmlns:a16="http://schemas.microsoft.com/office/drawing/2014/main" id="{EE8DD8CC-6958-4734-92DB-2924E1F5769E}"/>
              </a:ext>
            </a:extLst>
          </p:cNvPr>
          <p:cNvSpPr/>
          <p:nvPr/>
        </p:nvSpPr>
        <p:spPr>
          <a:xfrm>
            <a:off x="1078056" y="1253836"/>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9" name="Rounded Rectangle 8">
            <a:extLst>
              <a:ext uri="{FF2B5EF4-FFF2-40B4-BE49-F238E27FC236}">
                <a16:creationId xmlns:a16="http://schemas.microsoft.com/office/drawing/2014/main" id="{87328F4D-3593-473C-85D2-99B187F22A74}"/>
              </a:ext>
            </a:extLst>
          </p:cNvPr>
          <p:cNvSpPr/>
          <p:nvPr/>
        </p:nvSpPr>
        <p:spPr>
          <a:xfrm>
            <a:off x="1078056" y="1724766"/>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C4197B5C-5FA6-478B-80BA-16D8DC2C70B5}"/>
              </a:ext>
            </a:extLst>
          </p:cNvPr>
          <p:cNvCxnSpPr/>
          <p:nvPr/>
        </p:nvCxnSpPr>
        <p:spPr>
          <a:xfrm>
            <a:off x="2164080" y="338836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8">
            <a:extLst>
              <a:ext uri="{FF2B5EF4-FFF2-40B4-BE49-F238E27FC236}">
                <a16:creationId xmlns:a16="http://schemas.microsoft.com/office/drawing/2014/main" id="{0AE1FF71-51EA-4D2C-801A-DF449B3553E8}"/>
              </a:ext>
            </a:extLst>
          </p:cNvPr>
          <p:cNvSpPr/>
          <p:nvPr/>
        </p:nvSpPr>
        <p:spPr>
          <a:xfrm>
            <a:off x="1073510" y="2198492"/>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8" name="Rounded Rectangle 8">
            <a:extLst>
              <a:ext uri="{FF2B5EF4-FFF2-40B4-BE49-F238E27FC236}">
                <a16:creationId xmlns:a16="http://schemas.microsoft.com/office/drawing/2014/main" id="{909A0840-38E8-434D-8124-A6EDCD1006CA}"/>
              </a:ext>
            </a:extLst>
          </p:cNvPr>
          <p:cNvSpPr/>
          <p:nvPr/>
        </p:nvSpPr>
        <p:spPr>
          <a:xfrm>
            <a:off x="1073510" y="2669422"/>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9" name="Rounded Rectangle 8">
            <a:extLst>
              <a:ext uri="{FF2B5EF4-FFF2-40B4-BE49-F238E27FC236}">
                <a16:creationId xmlns:a16="http://schemas.microsoft.com/office/drawing/2014/main" id="{55CA854D-6C52-4B9F-A779-15D20701FBD1}"/>
              </a:ext>
            </a:extLst>
          </p:cNvPr>
          <p:cNvSpPr/>
          <p:nvPr/>
        </p:nvSpPr>
        <p:spPr>
          <a:xfrm>
            <a:off x="1073510" y="3142319"/>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1" name="Rounded Rectangle 8">
            <a:extLst>
              <a:ext uri="{FF2B5EF4-FFF2-40B4-BE49-F238E27FC236}">
                <a16:creationId xmlns:a16="http://schemas.microsoft.com/office/drawing/2014/main" id="{AE0BAA38-E51C-46F2-8AA3-50BF51C8B716}"/>
              </a:ext>
            </a:extLst>
          </p:cNvPr>
          <p:cNvSpPr/>
          <p:nvPr/>
        </p:nvSpPr>
        <p:spPr>
          <a:xfrm>
            <a:off x="8454216" y="125383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2" name="Rounded Rectangle 8">
            <a:extLst>
              <a:ext uri="{FF2B5EF4-FFF2-40B4-BE49-F238E27FC236}">
                <a16:creationId xmlns:a16="http://schemas.microsoft.com/office/drawing/2014/main" id="{D0BD974F-8EAD-423C-832D-0BBC141E9708}"/>
              </a:ext>
            </a:extLst>
          </p:cNvPr>
          <p:cNvSpPr/>
          <p:nvPr/>
        </p:nvSpPr>
        <p:spPr>
          <a:xfrm>
            <a:off x="8454216" y="172476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23" name="Straight Connector 22">
            <a:extLst>
              <a:ext uri="{FF2B5EF4-FFF2-40B4-BE49-F238E27FC236}">
                <a16:creationId xmlns:a16="http://schemas.microsoft.com/office/drawing/2014/main" id="{467705E3-B922-4820-B660-16221571A6C2}"/>
              </a:ext>
            </a:extLst>
          </p:cNvPr>
          <p:cNvCxnSpPr/>
          <p:nvPr/>
        </p:nvCxnSpPr>
        <p:spPr>
          <a:xfrm>
            <a:off x="9540240" y="338835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Rounded Rectangle 8">
            <a:extLst>
              <a:ext uri="{FF2B5EF4-FFF2-40B4-BE49-F238E27FC236}">
                <a16:creationId xmlns:a16="http://schemas.microsoft.com/office/drawing/2014/main" id="{384E53D2-B726-4268-AB7C-AF5B95306B08}"/>
              </a:ext>
            </a:extLst>
          </p:cNvPr>
          <p:cNvSpPr/>
          <p:nvPr/>
        </p:nvSpPr>
        <p:spPr>
          <a:xfrm>
            <a:off x="8449670" y="219849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5" name="Rounded Rectangle 8">
            <a:extLst>
              <a:ext uri="{FF2B5EF4-FFF2-40B4-BE49-F238E27FC236}">
                <a16:creationId xmlns:a16="http://schemas.microsoft.com/office/drawing/2014/main" id="{18D965D9-0788-44C9-A078-D3B7DC1A70C5}"/>
              </a:ext>
            </a:extLst>
          </p:cNvPr>
          <p:cNvSpPr/>
          <p:nvPr/>
        </p:nvSpPr>
        <p:spPr>
          <a:xfrm>
            <a:off x="8449670" y="266942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6" name="Rounded Rectangle 8">
            <a:extLst>
              <a:ext uri="{FF2B5EF4-FFF2-40B4-BE49-F238E27FC236}">
                <a16:creationId xmlns:a16="http://schemas.microsoft.com/office/drawing/2014/main" id="{3377D05B-BA94-41AB-AF14-D82949C15ABA}"/>
              </a:ext>
            </a:extLst>
          </p:cNvPr>
          <p:cNvSpPr/>
          <p:nvPr/>
        </p:nvSpPr>
        <p:spPr>
          <a:xfrm>
            <a:off x="8449670" y="3142318"/>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7" name="Rounded Rectangle 8">
            <a:extLst>
              <a:ext uri="{FF2B5EF4-FFF2-40B4-BE49-F238E27FC236}">
                <a16:creationId xmlns:a16="http://schemas.microsoft.com/office/drawing/2014/main" id="{A02A59B7-AF88-435E-90EF-868B59944094}"/>
              </a:ext>
            </a:extLst>
          </p:cNvPr>
          <p:cNvSpPr/>
          <p:nvPr/>
        </p:nvSpPr>
        <p:spPr>
          <a:xfrm>
            <a:off x="4757044" y="172476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8" name="Rounded Rectangle 8">
            <a:extLst>
              <a:ext uri="{FF2B5EF4-FFF2-40B4-BE49-F238E27FC236}">
                <a16:creationId xmlns:a16="http://schemas.microsoft.com/office/drawing/2014/main" id="{3162F54F-3629-43A8-9B0C-46111537D458}"/>
              </a:ext>
            </a:extLst>
          </p:cNvPr>
          <p:cNvSpPr/>
          <p:nvPr/>
        </p:nvSpPr>
        <p:spPr>
          <a:xfrm>
            <a:off x="4757044" y="219569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29" name="Straight Connector 28">
            <a:extLst>
              <a:ext uri="{FF2B5EF4-FFF2-40B4-BE49-F238E27FC236}">
                <a16:creationId xmlns:a16="http://schemas.microsoft.com/office/drawing/2014/main" id="{C2869F33-07C6-42E5-9275-38C234B847B4}"/>
              </a:ext>
            </a:extLst>
          </p:cNvPr>
          <p:cNvCxnSpPr/>
          <p:nvPr/>
        </p:nvCxnSpPr>
        <p:spPr>
          <a:xfrm>
            <a:off x="5843068" y="385928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ounded Rectangle 8">
            <a:extLst>
              <a:ext uri="{FF2B5EF4-FFF2-40B4-BE49-F238E27FC236}">
                <a16:creationId xmlns:a16="http://schemas.microsoft.com/office/drawing/2014/main" id="{8D1E81D8-FA41-4EB4-85F1-1BE281DEF9D6}"/>
              </a:ext>
            </a:extLst>
          </p:cNvPr>
          <p:cNvSpPr/>
          <p:nvPr/>
        </p:nvSpPr>
        <p:spPr>
          <a:xfrm>
            <a:off x="4752498" y="266942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r>
              <a:rPr lang="en-AU" sz="2000"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a:t>
            </a:r>
          </a:p>
        </p:txBody>
      </p:sp>
      <p:sp>
        <p:nvSpPr>
          <p:cNvPr id="31" name="Rounded Rectangle 8">
            <a:extLst>
              <a:ext uri="{FF2B5EF4-FFF2-40B4-BE49-F238E27FC236}">
                <a16:creationId xmlns:a16="http://schemas.microsoft.com/office/drawing/2014/main" id="{D6C05799-C4E9-4110-8A05-79EBF70955D1}"/>
              </a:ext>
            </a:extLst>
          </p:cNvPr>
          <p:cNvSpPr/>
          <p:nvPr/>
        </p:nvSpPr>
        <p:spPr>
          <a:xfrm>
            <a:off x="4752498" y="314035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 name="Cylinder 1">
            <a:extLst>
              <a:ext uri="{FF2B5EF4-FFF2-40B4-BE49-F238E27FC236}">
                <a16:creationId xmlns:a16="http://schemas.microsoft.com/office/drawing/2014/main" id="{F6B67D7A-0ED0-49D8-B83C-DEDA98AB43D1}"/>
              </a:ext>
            </a:extLst>
          </p:cNvPr>
          <p:cNvSpPr/>
          <p:nvPr/>
        </p:nvSpPr>
        <p:spPr>
          <a:xfrm>
            <a:off x="5046669" y="4084179"/>
            <a:ext cx="1818004" cy="1216152"/>
          </a:xfrm>
          <a:prstGeom prst="can">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a:latin typeface="Calibri" panose="020F0502020204030204" pitchFamily="34" charset="0"/>
              <a:ea typeface="DengXian" panose="02010600030101010101" pitchFamily="2" charset="-122"/>
              <a:cs typeface="Times New Roman" panose="02020603050405020304" pitchFamily="18" charset="0"/>
            </a:endParaRPr>
          </a:p>
        </p:txBody>
      </p:sp>
      <p:sp>
        <p:nvSpPr>
          <p:cNvPr id="35" name="Title 1">
            <a:extLst>
              <a:ext uri="{FF2B5EF4-FFF2-40B4-BE49-F238E27FC236}">
                <a16:creationId xmlns:a16="http://schemas.microsoft.com/office/drawing/2014/main" id="{16AE1D77-F1CB-40E5-ACB9-CB36857B0376}"/>
              </a:ext>
            </a:extLst>
          </p:cNvPr>
          <p:cNvSpPr txBox="1">
            <a:spLocks/>
          </p:cNvSpPr>
          <p:nvPr/>
        </p:nvSpPr>
        <p:spPr>
          <a:xfrm>
            <a:off x="4592113" y="1249073"/>
            <a:ext cx="3007773"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Physical memory: 2GB</a:t>
            </a:r>
            <a:endParaRPr lang="en-US" sz="2400" dirty="0">
              <a:latin typeface="+mn-lt"/>
              <a:ea typeface="ＭＳ Ｐゴシック" charset="0"/>
              <a:cs typeface="+mn-cs"/>
            </a:endParaRPr>
          </a:p>
        </p:txBody>
      </p:sp>
      <p:sp>
        <p:nvSpPr>
          <p:cNvPr id="36" name="Title 1">
            <a:extLst>
              <a:ext uri="{FF2B5EF4-FFF2-40B4-BE49-F238E27FC236}">
                <a16:creationId xmlns:a16="http://schemas.microsoft.com/office/drawing/2014/main" id="{776569E9-C61C-4DF6-A107-3C5E172252D4}"/>
              </a:ext>
            </a:extLst>
          </p:cNvPr>
          <p:cNvSpPr txBox="1">
            <a:spLocks/>
          </p:cNvSpPr>
          <p:nvPr/>
        </p:nvSpPr>
        <p:spPr>
          <a:xfrm>
            <a:off x="8191502" y="694538"/>
            <a:ext cx="3007773"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Virtual memory: 4GB</a:t>
            </a:r>
            <a:endParaRPr lang="en-US" sz="2400" dirty="0">
              <a:latin typeface="+mn-lt"/>
              <a:ea typeface="ＭＳ Ｐゴシック" charset="0"/>
              <a:cs typeface="+mn-cs"/>
            </a:endParaRPr>
          </a:p>
        </p:txBody>
      </p:sp>
      <p:sp>
        <p:nvSpPr>
          <p:cNvPr id="37" name="Title 1">
            <a:extLst>
              <a:ext uri="{FF2B5EF4-FFF2-40B4-BE49-F238E27FC236}">
                <a16:creationId xmlns:a16="http://schemas.microsoft.com/office/drawing/2014/main" id="{C55636D8-AC27-4683-A7C6-F49777F511BB}"/>
              </a:ext>
            </a:extLst>
          </p:cNvPr>
          <p:cNvSpPr txBox="1">
            <a:spLocks/>
          </p:cNvSpPr>
          <p:nvPr/>
        </p:nvSpPr>
        <p:spPr>
          <a:xfrm>
            <a:off x="1587611" y="3848713"/>
            <a:ext cx="1818004"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Process A</a:t>
            </a:r>
            <a:endParaRPr lang="en-US" sz="2400" dirty="0">
              <a:latin typeface="+mn-lt"/>
              <a:ea typeface="ＭＳ Ｐゴシック" charset="0"/>
              <a:cs typeface="+mn-cs"/>
            </a:endParaRPr>
          </a:p>
        </p:txBody>
      </p:sp>
      <p:sp>
        <p:nvSpPr>
          <p:cNvPr id="38" name="Title 1">
            <a:extLst>
              <a:ext uri="{FF2B5EF4-FFF2-40B4-BE49-F238E27FC236}">
                <a16:creationId xmlns:a16="http://schemas.microsoft.com/office/drawing/2014/main" id="{92531E7D-8A39-44EE-B3FC-6B35912FC6DC}"/>
              </a:ext>
            </a:extLst>
          </p:cNvPr>
          <p:cNvSpPr txBox="1">
            <a:spLocks/>
          </p:cNvSpPr>
          <p:nvPr/>
        </p:nvSpPr>
        <p:spPr>
          <a:xfrm>
            <a:off x="9038013" y="3848713"/>
            <a:ext cx="1818004"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Process B</a:t>
            </a:r>
            <a:endParaRPr lang="en-US" sz="2400" dirty="0">
              <a:latin typeface="+mn-lt"/>
              <a:ea typeface="ＭＳ Ｐゴシック" charset="0"/>
              <a:cs typeface="+mn-cs"/>
            </a:endParaRPr>
          </a:p>
        </p:txBody>
      </p:sp>
      <p:sp>
        <p:nvSpPr>
          <p:cNvPr id="39" name="Title 1">
            <a:extLst>
              <a:ext uri="{FF2B5EF4-FFF2-40B4-BE49-F238E27FC236}">
                <a16:creationId xmlns:a16="http://schemas.microsoft.com/office/drawing/2014/main" id="{CAC27D64-C5C8-43D6-A21D-7FE885BE6491}"/>
              </a:ext>
            </a:extLst>
          </p:cNvPr>
          <p:cNvSpPr txBox="1">
            <a:spLocks/>
          </p:cNvSpPr>
          <p:nvPr/>
        </p:nvSpPr>
        <p:spPr>
          <a:xfrm>
            <a:off x="4935419" y="5438765"/>
            <a:ext cx="2036944" cy="470931"/>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400" dirty="0">
                <a:latin typeface="+mn-lt"/>
                <a:ea typeface="ＭＳ Ｐゴシック" charset="0"/>
                <a:cs typeface="+mn-cs"/>
              </a:rPr>
              <a:t>Disk: 256GB</a:t>
            </a:r>
            <a:endParaRPr lang="en-US" sz="2400" dirty="0">
              <a:latin typeface="+mn-lt"/>
              <a:ea typeface="ＭＳ Ｐゴシック" charset="0"/>
              <a:cs typeface="+mn-cs"/>
            </a:endParaRPr>
          </a:p>
        </p:txBody>
      </p:sp>
      <p:cxnSp>
        <p:nvCxnSpPr>
          <p:cNvPr id="40" name="Straight Arrow Connector 39">
            <a:extLst>
              <a:ext uri="{FF2B5EF4-FFF2-40B4-BE49-F238E27FC236}">
                <a16:creationId xmlns:a16="http://schemas.microsoft.com/office/drawing/2014/main" id="{E9A099EE-4929-43CA-A2A7-8671C1AB00BA}"/>
              </a:ext>
            </a:extLst>
          </p:cNvPr>
          <p:cNvCxnSpPr>
            <a:cxnSpLocks/>
            <a:stCxn id="6" idx="3"/>
            <a:endCxn id="27" idx="1"/>
          </p:cNvCxnSpPr>
          <p:nvPr/>
        </p:nvCxnSpPr>
        <p:spPr>
          <a:xfrm>
            <a:off x="3484403" y="1489302"/>
            <a:ext cx="1272641" cy="470929"/>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BD5DD6-B643-4B87-8A0A-9EF73F457B02}"/>
              </a:ext>
            </a:extLst>
          </p:cNvPr>
          <p:cNvCxnSpPr>
            <a:cxnSpLocks/>
            <a:stCxn id="9" idx="3"/>
            <a:endCxn id="28" idx="1"/>
          </p:cNvCxnSpPr>
          <p:nvPr/>
        </p:nvCxnSpPr>
        <p:spPr>
          <a:xfrm>
            <a:off x="3484403" y="1960232"/>
            <a:ext cx="1272641" cy="470929"/>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A7FF122-A264-4B80-9BA5-41EC6F42D8E9}"/>
              </a:ext>
            </a:extLst>
          </p:cNvPr>
          <p:cNvCxnSpPr>
            <a:cxnSpLocks/>
            <a:stCxn id="17" idx="3"/>
            <a:endCxn id="2" idx="2"/>
          </p:cNvCxnSpPr>
          <p:nvPr/>
        </p:nvCxnSpPr>
        <p:spPr>
          <a:xfrm>
            <a:off x="3479857" y="2433958"/>
            <a:ext cx="1566812" cy="2258297"/>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52597E-72F3-4846-801A-C98826299BE6}"/>
              </a:ext>
            </a:extLst>
          </p:cNvPr>
          <p:cNvCxnSpPr>
            <a:cxnSpLocks/>
            <a:endCxn id="30" idx="1"/>
          </p:cNvCxnSpPr>
          <p:nvPr/>
        </p:nvCxnSpPr>
        <p:spPr>
          <a:xfrm flipV="1">
            <a:off x="3493495" y="2904887"/>
            <a:ext cx="1259003" cy="53184"/>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6A71B9C-45F1-4281-8FF3-CE9F458F508F}"/>
              </a:ext>
            </a:extLst>
          </p:cNvPr>
          <p:cNvCxnSpPr>
            <a:cxnSpLocks/>
            <a:stCxn id="19" idx="3"/>
            <a:endCxn id="31" idx="1"/>
          </p:cNvCxnSpPr>
          <p:nvPr/>
        </p:nvCxnSpPr>
        <p:spPr>
          <a:xfrm flipV="1">
            <a:off x="3479857" y="3375817"/>
            <a:ext cx="1272641" cy="1968"/>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5E5A6A9-F337-4F78-BB44-DC43D7C82932}"/>
              </a:ext>
            </a:extLst>
          </p:cNvPr>
          <p:cNvCxnSpPr>
            <a:cxnSpLocks/>
            <a:stCxn id="21" idx="1"/>
            <a:endCxn id="28" idx="3"/>
          </p:cNvCxnSpPr>
          <p:nvPr/>
        </p:nvCxnSpPr>
        <p:spPr>
          <a:xfrm flipH="1">
            <a:off x="7163391" y="1489301"/>
            <a:ext cx="1290825" cy="94186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FAAC3E7-EF49-4AFF-A168-56B19BF9174B}"/>
              </a:ext>
            </a:extLst>
          </p:cNvPr>
          <p:cNvCxnSpPr>
            <a:cxnSpLocks/>
            <a:stCxn id="22" idx="1"/>
            <a:endCxn id="27" idx="3"/>
          </p:cNvCxnSpPr>
          <p:nvPr/>
        </p:nvCxnSpPr>
        <p:spPr>
          <a:xfrm flipH="1">
            <a:off x="7163391" y="1960231"/>
            <a:ext cx="1290825" cy="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45AE64-CECA-4479-8EA9-DF51257C4DDA}"/>
              </a:ext>
            </a:extLst>
          </p:cNvPr>
          <p:cNvCxnSpPr>
            <a:cxnSpLocks/>
            <a:stCxn id="24" idx="1"/>
            <a:endCxn id="30" idx="3"/>
          </p:cNvCxnSpPr>
          <p:nvPr/>
        </p:nvCxnSpPr>
        <p:spPr>
          <a:xfrm flipH="1">
            <a:off x="7158845" y="2433957"/>
            <a:ext cx="1290825" cy="47093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02BA529-7096-4FBF-83D0-A0FD636FD86E}"/>
              </a:ext>
            </a:extLst>
          </p:cNvPr>
          <p:cNvCxnSpPr>
            <a:cxnSpLocks/>
            <a:stCxn id="25" idx="1"/>
            <a:endCxn id="31" idx="3"/>
          </p:cNvCxnSpPr>
          <p:nvPr/>
        </p:nvCxnSpPr>
        <p:spPr>
          <a:xfrm flipH="1">
            <a:off x="7158845" y="2904887"/>
            <a:ext cx="1290825" cy="47093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788225A-DDF4-4F30-BF8B-2E85CC904040}"/>
              </a:ext>
            </a:extLst>
          </p:cNvPr>
          <p:cNvCxnSpPr>
            <a:cxnSpLocks/>
            <a:stCxn id="26" idx="1"/>
            <a:endCxn id="2" idx="4"/>
          </p:cNvCxnSpPr>
          <p:nvPr/>
        </p:nvCxnSpPr>
        <p:spPr>
          <a:xfrm flipH="1">
            <a:off x="6864673" y="3377784"/>
            <a:ext cx="1584997" cy="1314471"/>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249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9F219FC-224B-4519-8A04-67DAE79A77CE}"/>
              </a:ext>
            </a:extLst>
          </p:cNvPr>
          <p:cNvSpPr>
            <a:spLocks noGrp="1"/>
          </p:cNvSpPr>
          <p:nvPr>
            <p:ph type="title"/>
          </p:nvPr>
        </p:nvSpPr>
        <p:spPr>
          <a:xfrm>
            <a:off x="992727" y="694538"/>
            <a:ext cx="3007773" cy="470932"/>
          </a:xfrm>
        </p:spPr>
        <p:txBody>
          <a:bodyPr>
            <a:normAutofit/>
          </a:bodyPr>
          <a:lstStyle/>
          <a:p>
            <a:r>
              <a:rPr lang="en-AU" sz="2400" dirty="0">
                <a:latin typeface="+mn-lt"/>
                <a:ea typeface="ＭＳ Ｐゴシック" charset="0"/>
                <a:cs typeface="+mn-cs"/>
              </a:rPr>
              <a:t>Virtual memory: 4GB</a:t>
            </a:r>
            <a:endParaRPr lang="en-US" sz="2400" dirty="0">
              <a:latin typeface="+mn-lt"/>
              <a:ea typeface="ＭＳ Ｐゴシック" charset="0"/>
              <a:cs typeface="+mn-cs"/>
            </a:endParaRPr>
          </a:p>
        </p:txBody>
      </p:sp>
      <p:sp>
        <p:nvSpPr>
          <p:cNvPr id="6" name="Rounded Rectangle 8">
            <a:extLst>
              <a:ext uri="{FF2B5EF4-FFF2-40B4-BE49-F238E27FC236}">
                <a16:creationId xmlns:a16="http://schemas.microsoft.com/office/drawing/2014/main" id="{EE8DD8CC-6958-4734-92DB-2924E1F5769E}"/>
              </a:ext>
            </a:extLst>
          </p:cNvPr>
          <p:cNvSpPr/>
          <p:nvPr/>
        </p:nvSpPr>
        <p:spPr>
          <a:xfrm>
            <a:off x="1078056" y="1253836"/>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9" name="Rounded Rectangle 8">
            <a:extLst>
              <a:ext uri="{FF2B5EF4-FFF2-40B4-BE49-F238E27FC236}">
                <a16:creationId xmlns:a16="http://schemas.microsoft.com/office/drawing/2014/main" id="{87328F4D-3593-473C-85D2-99B187F22A74}"/>
              </a:ext>
            </a:extLst>
          </p:cNvPr>
          <p:cNvSpPr/>
          <p:nvPr/>
        </p:nvSpPr>
        <p:spPr>
          <a:xfrm>
            <a:off x="1078056" y="1724766"/>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C4197B5C-5FA6-478B-80BA-16D8DC2C70B5}"/>
              </a:ext>
            </a:extLst>
          </p:cNvPr>
          <p:cNvCxnSpPr/>
          <p:nvPr/>
        </p:nvCxnSpPr>
        <p:spPr>
          <a:xfrm>
            <a:off x="2164080" y="338836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8">
            <a:extLst>
              <a:ext uri="{FF2B5EF4-FFF2-40B4-BE49-F238E27FC236}">
                <a16:creationId xmlns:a16="http://schemas.microsoft.com/office/drawing/2014/main" id="{0AE1FF71-51EA-4D2C-801A-DF449B3553E8}"/>
              </a:ext>
            </a:extLst>
          </p:cNvPr>
          <p:cNvSpPr/>
          <p:nvPr/>
        </p:nvSpPr>
        <p:spPr>
          <a:xfrm>
            <a:off x="1073510" y="2198492"/>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8" name="Rounded Rectangle 8">
            <a:extLst>
              <a:ext uri="{FF2B5EF4-FFF2-40B4-BE49-F238E27FC236}">
                <a16:creationId xmlns:a16="http://schemas.microsoft.com/office/drawing/2014/main" id="{909A0840-38E8-434D-8124-A6EDCD1006CA}"/>
              </a:ext>
            </a:extLst>
          </p:cNvPr>
          <p:cNvSpPr/>
          <p:nvPr/>
        </p:nvSpPr>
        <p:spPr>
          <a:xfrm>
            <a:off x="1073510" y="2669422"/>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9" name="Rounded Rectangle 8">
            <a:extLst>
              <a:ext uri="{FF2B5EF4-FFF2-40B4-BE49-F238E27FC236}">
                <a16:creationId xmlns:a16="http://schemas.microsoft.com/office/drawing/2014/main" id="{55CA854D-6C52-4B9F-A779-15D20701FBD1}"/>
              </a:ext>
            </a:extLst>
          </p:cNvPr>
          <p:cNvSpPr/>
          <p:nvPr/>
        </p:nvSpPr>
        <p:spPr>
          <a:xfrm>
            <a:off x="1073510" y="3142319"/>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1" name="Rounded Rectangle 8">
            <a:extLst>
              <a:ext uri="{FF2B5EF4-FFF2-40B4-BE49-F238E27FC236}">
                <a16:creationId xmlns:a16="http://schemas.microsoft.com/office/drawing/2014/main" id="{AE0BAA38-E51C-46F2-8AA3-50BF51C8B716}"/>
              </a:ext>
            </a:extLst>
          </p:cNvPr>
          <p:cNvSpPr/>
          <p:nvPr/>
        </p:nvSpPr>
        <p:spPr>
          <a:xfrm>
            <a:off x="8454216" y="125383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2" name="Rounded Rectangle 8">
            <a:extLst>
              <a:ext uri="{FF2B5EF4-FFF2-40B4-BE49-F238E27FC236}">
                <a16:creationId xmlns:a16="http://schemas.microsoft.com/office/drawing/2014/main" id="{D0BD974F-8EAD-423C-832D-0BBC141E9708}"/>
              </a:ext>
            </a:extLst>
          </p:cNvPr>
          <p:cNvSpPr/>
          <p:nvPr/>
        </p:nvSpPr>
        <p:spPr>
          <a:xfrm>
            <a:off x="8454216" y="172476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23" name="Straight Connector 22">
            <a:extLst>
              <a:ext uri="{FF2B5EF4-FFF2-40B4-BE49-F238E27FC236}">
                <a16:creationId xmlns:a16="http://schemas.microsoft.com/office/drawing/2014/main" id="{467705E3-B922-4820-B660-16221571A6C2}"/>
              </a:ext>
            </a:extLst>
          </p:cNvPr>
          <p:cNvCxnSpPr/>
          <p:nvPr/>
        </p:nvCxnSpPr>
        <p:spPr>
          <a:xfrm>
            <a:off x="9540240" y="338835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Rounded Rectangle 8">
            <a:extLst>
              <a:ext uri="{FF2B5EF4-FFF2-40B4-BE49-F238E27FC236}">
                <a16:creationId xmlns:a16="http://schemas.microsoft.com/office/drawing/2014/main" id="{384E53D2-B726-4268-AB7C-AF5B95306B08}"/>
              </a:ext>
            </a:extLst>
          </p:cNvPr>
          <p:cNvSpPr/>
          <p:nvPr/>
        </p:nvSpPr>
        <p:spPr>
          <a:xfrm>
            <a:off x="8449670" y="219849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5" name="Rounded Rectangle 8">
            <a:extLst>
              <a:ext uri="{FF2B5EF4-FFF2-40B4-BE49-F238E27FC236}">
                <a16:creationId xmlns:a16="http://schemas.microsoft.com/office/drawing/2014/main" id="{18D965D9-0788-44C9-A078-D3B7DC1A70C5}"/>
              </a:ext>
            </a:extLst>
          </p:cNvPr>
          <p:cNvSpPr/>
          <p:nvPr/>
        </p:nvSpPr>
        <p:spPr>
          <a:xfrm>
            <a:off x="8449670" y="266942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6" name="Rounded Rectangle 8">
            <a:extLst>
              <a:ext uri="{FF2B5EF4-FFF2-40B4-BE49-F238E27FC236}">
                <a16:creationId xmlns:a16="http://schemas.microsoft.com/office/drawing/2014/main" id="{3377D05B-BA94-41AB-AF14-D82949C15ABA}"/>
              </a:ext>
            </a:extLst>
          </p:cNvPr>
          <p:cNvSpPr/>
          <p:nvPr/>
        </p:nvSpPr>
        <p:spPr>
          <a:xfrm>
            <a:off x="8449670" y="3142318"/>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7" name="Rounded Rectangle 8">
            <a:extLst>
              <a:ext uri="{FF2B5EF4-FFF2-40B4-BE49-F238E27FC236}">
                <a16:creationId xmlns:a16="http://schemas.microsoft.com/office/drawing/2014/main" id="{A02A59B7-AF88-435E-90EF-868B59944094}"/>
              </a:ext>
            </a:extLst>
          </p:cNvPr>
          <p:cNvSpPr/>
          <p:nvPr/>
        </p:nvSpPr>
        <p:spPr>
          <a:xfrm>
            <a:off x="4757044" y="172476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8" name="Rounded Rectangle 8">
            <a:extLst>
              <a:ext uri="{FF2B5EF4-FFF2-40B4-BE49-F238E27FC236}">
                <a16:creationId xmlns:a16="http://schemas.microsoft.com/office/drawing/2014/main" id="{3162F54F-3629-43A8-9B0C-46111537D458}"/>
              </a:ext>
            </a:extLst>
          </p:cNvPr>
          <p:cNvSpPr/>
          <p:nvPr/>
        </p:nvSpPr>
        <p:spPr>
          <a:xfrm>
            <a:off x="4757044" y="219569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29" name="Straight Connector 28">
            <a:extLst>
              <a:ext uri="{FF2B5EF4-FFF2-40B4-BE49-F238E27FC236}">
                <a16:creationId xmlns:a16="http://schemas.microsoft.com/office/drawing/2014/main" id="{C2869F33-07C6-42E5-9275-38C234B847B4}"/>
              </a:ext>
            </a:extLst>
          </p:cNvPr>
          <p:cNvCxnSpPr/>
          <p:nvPr/>
        </p:nvCxnSpPr>
        <p:spPr>
          <a:xfrm>
            <a:off x="5843068" y="385928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ounded Rectangle 8">
            <a:extLst>
              <a:ext uri="{FF2B5EF4-FFF2-40B4-BE49-F238E27FC236}">
                <a16:creationId xmlns:a16="http://schemas.microsoft.com/office/drawing/2014/main" id="{8D1E81D8-FA41-4EB4-85F1-1BE281DEF9D6}"/>
              </a:ext>
            </a:extLst>
          </p:cNvPr>
          <p:cNvSpPr/>
          <p:nvPr/>
        </p:nvSpPr>
        <p:spPr>
          <a:xfrm>
            <a:off x="4752498" y="266942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r>
              <a:rPr lang="en-AU"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Shared memory</a:t>
            </a:r>
            <a:endParaRPr lang="en-AU" sz="2000"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31" name="Rounded Rectangle 8">
            <a:extLst>
              <a:ext uri="{FF2B5EF4-FFF2-40B4-BE49-F238E27FC236}">
                <a16:creationId xmlns:a16="http://schemas.microsoft.com/office/drawing/2014/main" id="{D6C05799-C4E9-4110-8A05-79EBF70955D1}"/>
              </a:ext>
            </a:extLst>
          </p:cNvPr>
          <p:cNvSpPr/>
          <p:nvPr/>
        </p:nvSpPr>
        <p:spPr>
          <a:xfrm>
            <a:off x="4752498" y="314035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 name="Cylinder 1">
            <a:extLst>
              <a:ext uri="{FF2B5EF4-FFF2-40B4-BE49-F238E27FC236}">
                <a16:creationId xmlns:a16="http://schemas.microsoft.com/office/drawing/2014/main" id="{F6B67D7A-0ED0-49D8-B83C-DEDA98AB43D1}"/>
              </a:ext>
            </a:extLst>
          </p:cNvPr>
          <p:cNvSpPr/>
          <p:nvPr/>
        </p:nvSpPr>
        <p:spPr>
          <a:xfrm>
            <a:off x="5046669" y="4084179"/>
            <a:ext cx="1818004" cy="1216152"/>
          </a:xfrm>
          <a:prstGeom prst="can">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a:latin typeface="Calibri" panose="020F0502020204030204" pitchFamily="34" charset="0"/>
              <a:ea typeface="DengXian" panose="02010600030101010101" pitchFamily="2" charset="-122"/>
              <a:cs typeface="Times New Roman" panose="02020603050405020304" pitchFamily="18" charset="0"/>
            </a:endParaRPr>
          </a:p>
        </p:txBody>
      </p:sp>
      <p:sp>
        <p:nvSpPr>
          <p:cNvPr id="35" name="Title 1">
            <a:extLst>
              <a:ext uri="{FF2B5EF4-FFF2-40B4-BE49-F238E27FC236}">
                <a16:creationId xmlns:a16="http://schemas.microsoft.com/office/drawing/2014/main" id="{16AE1D77-F1CB-40E5-ACB9-CB36857B0376}"/>
              </a:ext>
            </a:extLst>
          </p:cNvPr>
          <p:cNvSpPr txBox="1">
            <a:spLocks/>
          </p:cNvSpPr>
          <p:nvPr/>
        </p:nvSpPr>
        <p:spPr>
          <a:xfrm>
            <a:off x="4592113" y="1249073"/>
            <a:ext cx="3007773"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Physical memory: 2GB</a:t>
            </a:r>
            <a:endParaRPr lang="en-US" sz="2400" dirty="0">
              <a:latin typeface="+mn-lt"/>
              <a:ea typeface="ＭＳ Ｐゴシック" charset="0"/>
              <a:cs typeface="+mn-cs"/>
            </a:endParaRPr>
          </a:p>
        </p:txBody>
      </p:sp>
      <p:sp>
        <p:nvSpPr>
          <p:cNvPr id="36" name="Title 1">
            <a:extLst>
              <a:ext uri="{FF2B5EF4-FFF2-40B4-BE49-F238E27FC236}">
                <a16:creationId xmlns:a16="http://schemas.microsoft.com/office/drawing/2014/main" id="{776569E9-C61C-4DF6-A107-3C5E172252D4}"/>
              </a:ext>
            </a:extLst>
          </p:cNvPr>
          <p:cNvSpPr txBox="1">
            <a:spLocks/>
          </p:cNvSpPr>
          <p:nvPr/>
        </p:nvSpPr>
        <p:spPr>
          <a:xfrm>
            <a:off x="8191502" y="694538"/>
            <a:ext cx="3007773"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Virtual memory: 4GB</a:t>
            </a:r>
            <a:endParaRPr lang="en-US" sz="2400" dirty="0">
              <a:latin typeface="+mn-lt"/>
              <a:ea typeface="ＭＳ Ｐゴシック" charset="0"/>
              <a:cs typeface="+mn-cs"/>
            </a:endParaRPr>
          </a:p>
        </p:txBody>
      </p:sp>
      <p:sp>
        <p:nvSpPr>
          <p:cNvPr id="37" name="Title 1">
            <a:extLst>
              <a:ext uri="{FF2B5EF4-FFF2-40B4-BE49-F238E27FC236}">
                <a16:creationId xmlns:a16="http://schemas.microsoft.com/office/drawing/2014/main" id="{C55636D8-AC27-4683-A7C6-F49777F511BB}"/>
              </a:ext>
            </a:extLst>
          </p:cNvPr>
          <p:cNvSpPr txBox="1">
            <a:spLocks/>
          </p:cNvSpPr>
          <p:nvPr/>
        </p:nvSpPr>
        <p:spPr>
          <a:xfrm>
            <a:off x="1587611" y="3848713"/>
            <a:ext cx="1818004"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Process A</a:t>
            </a:r>
            <a:endParaRPr lang="en-US" sz="2400" dirty="0">
              <a:latin typeface="+mn-lt"/>
              <a:ea typeface="ＭＳ Ｐゴシック" charset="0"/>
              <a:cs typeface="+mn-cs"/>
            </a:endParaRPr>
          </a:p>
        </p:txBody>
      </p:sp>
      <p:sp>
        <p:nvSpPr>
          <p:cNvPr id="38" name="Title 1">
            <a:extLst>
              <a:ext uri="{FF2B5EF4-FFF2-40B4-BE49-F238E27FC236}">
                <a16:creationId xmlns:a16="http://schemas.microsoft.com/office/drawing/2014/main" id="{92531E7D-8A39-44EE-B3FC-6B35912FC6DC}"/>
              </a:ext>
            </a:extLst>
          </p:cNvPr>
          <p:cNvSpPr txBox="1">
            <a:spLocks/>
          </p:cNvSpPr>
          <p:nvPr/>
        </p:nvSpPr>
        <p:spPr>
          <a:xfrm>
            <a:off x="9038013" y="3848713"/>
            <a:ext cx="1818004"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Process B</a:t>
            </a:r>
            <a:endParaRPr lang="en-US" sz="2400" dirty="0">
              <a:latin typeface="+mn-lt"/>
              <a:ea typeface="ＭＳ Ｐゴシック" charset="0"/>
              <a:cs typeface="+mn-cs"/>
            </a:endParaRPr>
          </a:p>
        </p:txBody>
      </p:sp>
      <p:sp>
        <p:nvSpPr>
          <p:cNvPr id="39" name="Title 1">
            <a:extLst>
              <a:ext uri="{FF2B5EF4-FFF2-40B4-BE49-F238E27FC236}">
                <a16:creationId xmlns:a16="http://schemas.microsoft.com/office/drawing/2014/main" id="{CAC27D64-C5C8-43D6-A21D-7FE885BE6491}"/>
              </a:ext>
            </a:extLst>
          </p:cNvPr>
          <p:cNvSpPr txBox="1">
            <a:spLocks/>
          </p:cNvSpPr>
          <p:nvPr/>
        </p:nvSpPr>
        <p:spPr>
          <a:xfrm>
            <a:off x="4935419" y="5438765"/>
            <a:ext cx="2036944" cy="470931"/>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400" dirty="0">
                <a:latin typeface="+mn-lt"/>
                <a:ea typeface="ＭＳ Ｐゴシック" charset="0"/>
                <a:cs typeface="+mn-cs"/>
              </a:rPr>
              <a:t>Disk: 256GB</a:t>
            </a:r>
            <a:endParaRPr lang="en-US" sz="2400" dirty="0">
              <a:latin typeface="+mn-lt"/>
              <a:ea typeface="ＭＳ Ｐゴシック" charset="0"/>
              <a:cs typeface="+mn-cs"/>
            </a:endParaRPr>
          </a:p>
        </p:txBody>
      </p:sp>
      <p:cxnSp>
        <p:nvCxnSpPr>
          <p:cNvPr id="40" name="Straight Arrow Connector 39">
            <a:extLst>
              <a:ext uri="{FF2B5EF4-FFF2-40B4-BE49-F238E27FC236}">
                <a16:creationId xmlns:a16="http://schemas.microsoft.com/office/drawing/2014/main" id="{E9A099EE-4929-43CA-A2A7-8671C1AB00BA}"/>
              </a:ext>
            </a:extLst>
          </p:cNvPr>
          <p:cNvCxnSpPr>
            <a:cxnSpLocks/>
            <a:stCxn id="6" idx="3"/>
            <a:endCxn id="27" idx="1"/>
          </p:cNvCxnSpPr>
          <p:nvPr/>
        </p:nvCxnSpPr>
        <p:spPr>
          <a:xfrm>
            <a:off x="3484403" y="1489302"/>
            <a:ext cx="1272641" cy="470929"/>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BD5DD6-B643-4B87-8A0A-9EF73F457B02}"/>
              </a:ext>
            </a:extLst>
          </p:cNvPr>
          <p:cNvCxnSpPr>
            <a:cxnSpLocks/>
            <a:stCxn id="9" idx="3"/>
            <a:endCxn id="28" idx="1"/>
          </p:cNvCxnSpPr>
          <p:nvPr/>
        </p:nvCxnSpPr>
        <p:spPr>
          <a:xfrm>
            <a:off x="3484403" y="1960232"/>
            <a:ext cx="1272641" cy="470929"/>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A7FF122-A264-4B80-9BA5-41EC6F42D8E9}"/>
              </a:ext>
            </a:extLst>
          </p:cNvPr>
          <p:cNvCxnSpPr>
            <a:cxnSpLocks/>
            <a:stCxn id="17" idx="3"/>
            <a:endCxn id="2" idx="2"/>
          </p:cNvCxnSpPr>
          <p:nvPr/>
        </p:nvCxnSpPr>
        <p:spPr>
          <a:xfrm>
            <a:off x="3479857" y="2433958"/>
            <a:ext cx="1566812" cy="2258297"/>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52597E-72F3-4846-801A-C98826299BE6}"/>
              </a:ext>
            </a:extLst>
          </p:cNvPr>
          <p:cNvCxnSpPr>
            <a:cxnSpLocks/>
            <a:endCxn id="30" idx="1"/>
          </p:cNvCxnSpPr>
          <p:nvPr/>
        </p:nvCxnSpPr>
        <p:spPr>
          <a:xfrm flipV="1">
            <a:off x="3493495" y="2904887"/>
            <a:ext cx="1259003" cy="53184"/>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6A71B9C-45F1-4281-8FF3-CE9F458F508F}"/>
              </a:ext>
            </a:extLst>
          </p:cNvPr>
          <p:cNvCxnSpPr>
            <a:cxnSpLocks/>
            <a:stCxn id="19" idx="3"/>
            <a:endCxn id="31" idx="1"/>
          </p:cNvCxnSpPr>
          <p:nvPr/>
        </p:nvCxnSpPr>
        <p:spPr>
          <a:xfrm flipV="1">
            <a:off x="3479857" y="3375817"/>
            <a:ext cx="1272641" cy="1968"/>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5E5A6A9-F337-4F78-BB44-DC43D7C82932}"/>
              </a:ext>
            </a:extLst>
          </p:cNvPr>
          <p:cNvCxnSpPr>
            <a:cxnSpLocks/>
            <a:stCxn id="21" idx="1"/>
            <a:endCxn id="28" idx="3"/>
          </p:cNvCxnSpPr>
          <p:nvPr/>
        </p:nvCxnSpPr>
        <p:spPr>
          <a:xfrm flipH="1">
            <a:off x="7163391" y="1489301"/>
            <a:ext cx="1290825" cy="94186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FAAC3E7-EF49-4AFF-A168-56B19BF9174B}"/>
              </a:ext>
            </a:extLst>
          </p:cNvPr>
          <p:cNvCxnSpPr>
            <a:cxnSpLocks/>
            <a:stCxn id="22" idx="1"/>
            <a:endCxn id="27" idx="3"/>
          </p:cNvCxnSpPr>
          <p:nvPr/>
        </p:nvCxnSpPr>
        <p:spPr>
          <a:xfrm flipH="1">
            <a:off x="7163391" y="1960231"/>
            <a:ext cx="1290825" cy="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45AE64-CECA-4479-8EA9-DF51257C4DDA}"/>
              </a:ext>
            </a:extLst>
          </p:cNvPr>
          <p:cNvCxnSpPr>
            <a:cxnSpLocks/>
            <a:stCxn id="24" idx="1"/>
            <a:endCxn id="30" idx="3"/>
          </p:cNvCxnSpPr>
          <p:nvPr/>
        </p:nvCxnSpPr>
        <p:spPr>
          <a:xfrm flipH="1">
            <a:off x="7158845" y="2433957"/>
            <a:ext cx="1290825" cy="47093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02BA529-7096-4FBF-83D0-A0FD636FD86E}"/>
              </a:ext>
            </a:extLst>
          </p:cNvPr>
          <p:cNvCxnSpPr>
            <a:cxnSpLocks/>
            <a:stCxn id="25" idx="1"/>
            <a:endCxn id="31" idx="3"/>
          </p:cNvCxnSpPr>
          <p:nvPr/>
        </p:nvCxnSpPr>
        <p:spPr>
          <a:xfrm flipH="1">
            <a:off x="7158845" y="2904887"/>
            <a:ext cx="1290825" cy="47093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788225A-DDF4-4F30-BF8B-2E85CC904040}"/>
              </a:ext>
            </a:extLst>
          </p:cNvPr>
          <p:cNvCxnSpPr>
            <a:cxnSpLocks/>
            <a:stCxn id="26" idx="1"/>
            <a:endCxn id="2" idx="4"/>
          </p:cNvCxnSpPr>
          <p:nvPr/>
        </p:nvCxnSpPr>
        <p:spPr>
          <a:xfrm flipH="1">
            <a:off x="6864673" y="3377784"/>
            <a:ext cx="1584997" cy="1314471"/>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949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8650372-64DD-4B96-B6EA-0A9DECC71852}"/>
              </a:ext>
            </a:extLst>
          </p:cNvPr>
          <p:cNvSpPr>
            <a:spLocks noGrp="1"/>
          </p:cNvSpPr>
          <p:nvPr>
            <p:ph idx="1"/>
          </p:nvPr>
        </p:nvSpPr>
        <p:spPr>
          <a:xfrm>
            <a:off x="838200" y="924129"/>
            <a:ext cx="10515600" cy="1480328"/>
          </a:xfrm>
        </p:spPr>
        <p:txBody>
          <a:bodyPr>
            <a:normAutofit/>
          </a:bodyPr>
          <a:lstStyle/>
          <a:p>
            <a:r>
              <a:rPr lang="en-US" sz="2200" dirty="0"/>
              <a:t>Page table:</a:t>
            </a:r>
          </a:p>
          <a:p>
            <a:pPr lvl="1"/>
            <a:r>
              <a:rPr lang="en-US" sz="2200" dirty="0"/>
              <a:t>In a modern OS, the OS uses a set of page tables to map/translate virtual memory within a process to their corresponding physical memory in main memory. </a:t>
            </a:r>
          </a:p>
        </p:txBody>
      </p:sp>
      <p:pic>
        <p:nvPicPr>
          <p:cNvPr id="5" name="Picture 4">
            <a:extLst>
              <a:ext uri="{FF2B5EF4-FFF2-40B4-BE49-F238E27FC236}">
                <a16:creationId xmlns:a16="http://schemas.microsoft.com/office/drawing/2014/main" id="{33D39295-BD97-4C98-8054-8F905F619C24}"/>
              </a:ext>
            </a:extLst>
          </p:cNvPr>
          <p:cNvPicPr>
            <a:picLocks noChangeAspect="1"/>
          </p:cNvPicPr>
          <p:nvPr/>
        </p:nvPicPr>
        <p:blipFill>
          <a:blip r:embed="rId3"/>
          <a:stretch>
            <a:fillRect/>
          </a:stretch>
        </p:blipFill>
        <p:spPr>
          <a:xfrm>
            <a:off x="2914206" y="2298268"/>
            <a:ext cx="6363588" cy="2762636"/>
          </a:xfrm>
          <a:prstGeom prst="rect">
            <a:avLst/>
          </a:prstGeom>
        </p:spPr>
      </p:pic>
      <p:sp>
        <p:nvSpPr>
          <p:cNvPr id="7" name="TextBox 6">
            <a:extLst>
              <a:ext uri="{FF2B5EF4-FFF2-40B4-BE49-F238E27FC236}">
                <a16:creationId xmlns:a16="http://schemas.microsoft.com/office/drawing/2014/main" id="{0F4D6D34-C283-4FB1-891E-EB6D95C3D486}"/>
              </a:ext>
            </a:extLst>
          </p:cNvPr>
          <p:cNvSpPr txBox="1"/>
          <p:nvPr/>
        </p:nvSpPr>
        <p:spPr>
          <a:xfrm>
            <a:off x="5330462" y="6540794"/>
            <a:ext cx="7242537" cy="261610"/>
          </a:xfrm>
          <a:prstGeom prst="rect">
            <a:avLst/>
          </a:prstGeom>
          <a:noFill/>
        </p:spPr>
        <p:txBody>
          <a:bodyPr wrap="square">
            <a:spAutoFit/>
          </a:bodyPr>
          <a:lstStyle/>
          <a:p>
            <a:r>
              <a:rPr lang="en-AU" sz="1100" dirty="0">
                <a:latin typeface="+mn-lt"/>
              </a:rPr>
              <a:t>https://www.alibabacloud.com/blog/a-tribute-to-hackers-the-way-to-explore-memory-virtualization_599058</a:t>
            </a:r>
          </a:p>
        </p:txBody>
      </p:sp>
      <p:sp>
        <p:nvSpPr>
          <p:cNvPr id="8" name="Title 1">
            <a:extLst>
              <a:ext uri="{FF2B5EF4-FFF2-40B4-BE49-F238E27FC236}">
                <a16:creationId xmlns:a16="http://schemas.microsoft.com/office/drawing/2014/main" id="{A0B3A1CE-557E-4BC0-8C07-B25797F16135}"/>
              </a:ext>
            </a:extLst>
          </p:cNvPr>
          <p:cNvSpPr>
            <a:spLocks noGrp="1"/>
          </p:cNvSpPr>
          <p:nvPr>
            <p:ph type="title"/>
          </p:nvPr>
        </p:nvSpPr>
        <p:spPr>
          <a:xfrm>
            <a:off x="712597" y="255300"/>
            <a:ext cx="5057339" cy="717847"/>
          </a:xfrm>
        </p:spPr>
        <p:txBody>
          <a:bodyPr>
            <a:normAutofit/>
          </a:bodyPr>
          <a:lstStyle/>
          <a:p>
            <a:r>
              <a:rPr lang="en-AU" sz="3200" b="1" dirty="0">
                <a:solidFill>
                  <a:srgbClr val="000000"/>
                </a:solidFill>
              </a:rPr>
              <a:t>Memory map implementation</a:t>
            </a:r>
            <a:endParaRPr lang="en-US" sz="3200" b="1" dirty="0"/>
          </a:p>
        </p:txBody>
      </p:sp>
      <p:sp>
        <p:nvSpPr>
          <p:cNvPr id="6" name="内容占位符 2">
            <a:extLst>
              <a:ext uri="{FF2B5EF4-FFF2-40B4-BE49-F238E27FC236}">
                <a16:creationId xmlns:a16="http://schemas.microsoft.com/office/drawing/2014/main" id="{B41B9635-F467-4301-99BC-4A1116FF3559}"/>
              </a:ext>
            </a:extLst>
          </p:cNvPr>
          <p:cNvSpPr txBox="1">
            <a:spLocks/>
          </p:cNvSpPr>
          <p:nvPr/>
        </p:nvSpPr>
        <p:spPr>
          <a:xfrm>
            <a:off x="268941" y="5357922"/>
            <a:ext cx="11389659" cy="885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fontAlgn="auto">
              <a:spcAft>
                <a:spcPts val="0"/>
              </a:spcAft>
              <a:buClrTx/>
              <a:buSzTx/>
            </a:pPr>
            <a:r>
              <a:rPr lang="en-US" sz="2200" dirty="0"/>
              <a:t>VA refers to virtual address, pointing to a page-aligned memory location in a virtual page.</a:t>
            </a:r>
          </a:p>
          <a:p>
            <a:pPr lvl="1" fontAlgn="auto">
              <a:spcAft>
                <a:spcPts val="0"/>
              </a:spcAft>
              <a:buClrTx/>
              <a:buSzTx/>
            </a:pPr>
            <a:r>
              <a:rPr lang="en-US" sz="2200" dirty="0"/>
              <a:t>PA refers to physical address, pointing to a page-aligned memory location in a physical page.  </a:t>
            </a:r>
          </a:p>
        </p:txBody>
      </p:sp>
    </p:spTree>
    <p:extLst>
      <p:ext uri="{BB962C8B-B14F-4D97-AF65-F5344CB8AC3E}">
        <p14:creationId xmlns:p14="http://schemas.microsoft.com/office/powerpoint/2010/main" val="274850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0B3A1CE-557E-4BC0-8C07-B25797F16135}"/>
              </a:ext>
            </a:extLst>
          </p:cNvPr>
          <p:cNvSpPr>
            <a:spLocks noGrp="1"/>
          </p:cNvSpPr>
          <p:nvPr>
            <p:ph type="title"/>
          </p:nvPr>
        </p:nvSpPr>
        <p:spPr>
          <a:xfrm>
            <a:off x="712597" y="255300"/>
            <a:ext cx="5057339" cy="717847"/>
          </a:xfrm>
        </p:spPr>
        <p:txBody>
          <a:bodyPr>
            <a:normAutofit/>
          </a:bodyPr>
          <a:lstStyle/>
          <a:p>
            <a:r>
              <a:rPr lang="en-AU" sz="3200" b="1" dirty="0"/>
              <a:t>Page-aligned address</a:t>
            </a:r>
            <a:endParaRPr lang="en-US" sz="3200" b="1" dirty="0"/>
          </a:p>
        </p:txBody>
      </p:sp>
      <p:sp>
        <p:nvSpPr>
          <p:cNvPr id="9" name="Rectangle 8">
            <a:extLst>
              <a:ext uri="{FF2B5EF4-FFF2-40B4-BE49-F238E27FC236}">
                <a16:creationId xmlns:a16="http://schemas.microsoft.com/office/drawing/2014/main" id="{D54CD49D-D917-4002-82CD-150D4358FEAD}"/>
              </a:ext>
            </a:extLst>
          </p:cNvPr>
          <p:cNvSpPr/>
          <p:nvPr/>
        </p:nvSpPr>
        <p:spPr>
          <a:xfrm>
            <a:off x="2098266" y="1632247"/>
            <a:ext cx="1184564" cy="16097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4KB</a:t>
            </a:r>
          </a:p>
        </p:txBody>
      </p:sp>
      <p:cxnSp>
        <p:nvCxnSpPr>
          <p:cNvPr id="11" name="Straight Arrow Connector 10">
            <a:extLst>
              <a:ext uri="{FF2B5EF4-FFF2-40B4-BE49-F238E27FC236}">
                <a16:creationId xmlns:a16="http://schemas.microsoft.com/office/drawing/2014/main" id="{469AAF72-34F2-4DA0-9044-41BF785F6F2E}"/>
              </a:ext>
            </a:extLst>
          </p:cNvPr>
          <p:cNvCxnSpPr/>
          <p:nvPr/>
        </p:nvCxnSpPr>
        <p:spPr>
          <a:xfrm>
            <a:off x="1143000" y="3241963"/>
            <a:ext cx="76822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496F255-B84F-46AF-81BE-42E1EE0DF460}"/>
              </a:ext>
            </a:extLst>
          </p:cNvPr>
          <p:cNvSpPr/>
          <p:nvPr/>
        </p:nvSpPr>
        <p:spPr>
          <a:xfrm>
            <a:off x="415636" y="3328975"/>
            <a:ext cx="2327564" cy="494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VA = 0x60001000</a:t>
            </a:r>
          </a:p>
        </p:txBody>
      </p:sp>
      <p:sp>
        <p:nvSpPr>
          <p:cNvPr id="13" name="Rectangle 12">
            <a:extLst>
              <a:ext uri="{FF2B5EF4-FFF2-40B4-BE49-F238E27FC236}">
                <a16:creationId xmlns:a16="http://schemas.microsoft.com/office/drawing/2014/main" id="{4A93484C-F945-433F-8ADF-F60A6D424A4C}"/>
              </a:ext>
            </a:extLst>
          </p:cNvPr>
          <p:cNvSpPr/>
          <p:nvPr/>
        </p:nvSpPr>
        <p:spPr>
          <a:xfrm>
            <a:off x="7433662" y="1632247"/>
            <a:ext cx="1184564" cy="16097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4KB</a:t>
            </a:r>
          </a:p>
        </p:txBody>
      </p:sp>
      <p:cxnSp>
        <p:nvCxnSpPr>
          <p:cNvPr id="14" name="Straight Arrow Connector 13">
            <a:extLst>
              <a:ext uri="{FF2B5EF4-FFF2-40B4-BE49-F238E27FC236}">
                <a16:creationId xmlns:a16="http://schemas.microsoft.com/office/drawing/2014/main" id="{A276A209-6F52-4D14-8E6F-0262E4A6CF50}"/>
              </a:ext>
            </a:extLst>
          </p:cNvPr>
          <p:cNvCxnSpPr>
            <a:cxnSpLocks/>
          </p:cNvCxnSpPr>
          <p:nvPr/>
        </p:nvCxnSpPr>
        <p:spPr>
          <a:xfrm flipH="1">
            <a:off x="8794173" y="3241963"/>
            <a:ext cx="7592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D094906-4F28-4C93-8DC4-0C3FEC9C00CA}"/>
              </a:ext>
            </a:extLst>
          </p:cNvPr>
          <p:cNvSpPr/>
          <p:nvPr/>
        </p:nvSpPr>
        <p:spPr>
          <a:xfrm>
            <a:off x="8389625" y="3328974"/>
            <a:ext cx="2327564" cy="494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PA = 0x70001000</a:t>
            </a:r>
          </a:p>
        </p:txBody>
      </p:sp>
      <p:sp>
        <p:nvSpPr>
          <p:cNvPr id="16" name="Rectangle 15">
            <a:extLst>
              <a:ext uri="{FF2B5EF4-FFF2-40B4-BE49-F238E27FC236}">
                <a16:creationId xmlns:a16="http://schemas.microsoft.com/office/drawing/2014/main" id="{67F9A641-917F-46F6-967F-C1EBA85C6022}"/>
              </a:ext>
            </a:extLst>
          </p:cNvPr>
          <p:cNvSpPr/>
          <p:nvPr/>
        </p:nvSpPr>
        <p:spPr>
          <a:xfrm>
            <a:off x="4738254" y="2078181"/>
            <a:ext cx="1433946" cy="717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MMU</a:t>
            </a:r>
          </a:p>
        </p:txBody>
      </p:sp>
      <p:cxnSp>
        <p:nvCxnSpPr>
          <p:cNvPr id="17" name="Straight Arrow Connector 16">
            <a:extLst>
              <a:ext uri="{FF2B5EF4-FFF2-40B4-BE49-F238E27FC236}">
                <a16:creationId xmlns:a16="http://schemas.microsoft.com/office/drawing/2014/main" id="{032DA359-47F9-4D7D-BFEF-18562CCD4187}"/>
              </a:ext>
            </a:extLst>
          </p:cNvPr>
          <p:cNvCxnSpPr>
            <a:cxnSpLocks/>
            <a:stCxn id="9" idx="3"/>
            <a:endCxn id="16" idx="1"/>
          </p:cNvCxnSpPr>
          <p:nvPr/>
        </p:nvCxnSpPr>
        <p:spPr>
          <a:xfrm>
            <a:off x="3282830" y="2437105"/>
            <a:ext cx="14554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95A4A82-6C89-4920-9DC9-9B3B4ABB60A1}"/>
              </a:ext>
            </a:extLst>
          </p:cNvPr>
          <p:cNvCxnSpPr>
            <a:cxnSpLocks/>
            <a:stCxn id="16" idx="3"/>
            <a:endCxn id="13" idx="1"/>
          </p:cNvCxnSpPr>
          <p:nvPr/>
        </p:nvCxnSpPr>
        <p:spPr>
          <a:xfrm>
            <a:off x="6172200" y="2437105"/>
            <a:ext cx="12614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99415EA-686F-4E6F-9D3F-1411F8518ECB}"/>
              </a:ext>
            </a:extLst>
          </p:cNvPr>
          <p:cNvSpPr/>
          <p:nvPr/>
        </p:nvSpPr>
        <p:spPr>
          <a:xfrm>
            <a:off x="2159914" y="4346997"/>
            <a:ext cx="1184564" cy="16097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4KB</a:t>
            </a:r>
          </a:p>
        </p:txBody>
      </p:sp>
      <p:cxnSp>
        <p:nvCxnSpPr>
          <p:cNvPr id="19" name="Straight Arrow Connector 18">
            <a:extLst>
              <a:ext uri="{FF2B5EF4-FFF2-40B4-BE49-F238E27FC236}">
                <a16:creationId xmlns:a16="http://schemas.microsoft.com/office/drawing/2014/main" id="{9E0DA883-E084-4BC4-95AD-55334A9C2B21}"/>
              </a:ext>
            </a:extLst>
          </p:cNvPr>
          <p:cNvCxnSpPr/>
          <p:nvPr/>
        </p:nvCxnSpPr>
        <p:spPr>
          <a:xfrm>
            <a:off x="1330037" y="5151855"/>
            <a:ext cx="76822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F0AD4F2-45D7-40F6-80AB-F3ECE012254A}"/>
              </a:ext>
            </a:extLst>
          </p:cNvPr>
          <p:cNvSpPr/>
          <p:nvPr/>
        </p:nvSpPr>
        <p:spPr>
          <a:xfrm>
            <a:off x="21454" y="5151854"/>
            <a:ext cx="2327564" cy="494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VA1 = 0x60001800</a:t>
            </a:r>
          </a:p>
        </p:txBody>
      </p:sp>
      <p:sp>
        <p:nvSpPr>
          <p:cNvPr id="22" name="Rectangle 21">
            <a:extLst>
              <a:ext uri="{FF2B5EF4-FFF2-40B4-BE49-F238E27FC236}">
                <a16:creationId xmlns:a16="http://schemas.microsoft.com/office/drawing/2014/main" id="{2BDB7C17-0656-4F31-B5C0-5BBCB98BFE90}"/>
              </a:ext>
            </a:extLst>
          </p:cNvPr>
          <p:cNvSpPr/>
          <p:nvPr/>
        </p:nvSpPr>
        <p:spPr>
          <a:xfrm>
            <a:off x="7495310" y="4346997"/>
            <a:ext cx="1184564" cy="16097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4KB</a:t>
            </a:r>
          </a:p>
        </p:txBody>
      </p:sp>
      <p:cxnSp>
        <p:nvCxnSpPr>
          <p:cNvPr id="23" name="Straight Arrow Connector 22">
            <a:extLst>
              <a:ext uri="{FF2B5EF4-FFF2-40B4-BE49-F238E27FC236}">
                <a16:creationId xmlns:a16="http://schemas.microsoft.com/office/drawing/2014/main" id="{686A9391-F856-436C-8D02-D66DD039776A}"/>
              </a:ext>
            </a:extLst>
          </p:cNvPr>
          <p:cNvCxnSpPr>
            <a:cxnSpLocks/>
          </p:cNvCxnSpPr>
          <p:nvPr/>
        </p:nvCxnSpPr>
        <p:spPr>
          <a:xfrm flipH="1">
            <a:off x="8855821" y="5164967"/>
            <a:ext cx="7592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6A266C6-7489-4A23-AF89-CC3B4F2D0510}"/>
              </a:ext>
            </a:extLst>
          </p:cNvPr>
          <p:cNvSpPr/>
          <p:nvPr/>
        </p:nvSpPr>
        <p:spPr>
          <a:xfrm>
            <a:off x="8618226" y="5225754"/>
            <a:ext cx="1606429" cy="420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PA1 = ?</a:t>
            </a:r>
          </a:p>
        </p:txBody>
      </p:sp>
      <p:sp>
        <p:nvSpPr>
          <p:cNvPr id="25" name="Rectangle 24">
            <a:extLst>
              <a:ext uri="{FF2B5EF4-FFF2-40B4-BE49-F238E27FC236}">
                <a16:creationId xmlns:a16="http://schemas.microsoft.com/office/drawing/2014/main" id="{9F8E4ADE-D9AA-495B-BAD5-6EDE4E063744}"/>
              </a:ext>
            </a:extLst>
          </p:cNvPr>
          <p:cNvSpPr/>
          <p:nvPr/>
        </p:nvSpPr>
        <p:spPr>
          <a:xfrm>
            <a:off x="4799902" y="4792931"/>
            <a:ext cx="1433946" cy="717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MMU</a:t>
            </a:r>
          </a:p>
        </p:txBody>
      </p:sp>
      <p:cxnSp>
        <p:nvCxnSpPr>
          <p:cNvPr id="26" name="Straight Arrow Connector 25">
            <a:extLst>
              <a:ext uri="{FF2B5EF4-FFF2-40B4-BE49-F238E27FC236}">
                <a16:creationId xmlns:a16="http://schemas.microsoft.com/office/drawing/2014/main" id="{2448DEEB-10DE-4BBB-87AE-22AE16C3D0C9}"/>
              </a:ext>
            </a:extLst>
          </p:cNvPr>
          <p:cNvCxnSpPr>
            <a:cxnSpLocks/>
            <a:stCxn id="18" idx="3"/>
            <a:endCxn id="25" idx="1"/>
          </p:cNvCxnSpPr>
          <p:nvPr/>
        </p:nvCxnSpPr>
        <p:spPr>
          <a:xfrm>
            <a:off x="3344478" y="5151855"/>
            <a:ext cx="14554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3B5301F-BA20-4BC1-937A-5A88D1E084D9}"/>
              </a:ext>
            </a:extLst>
          </p:cNvPr>
          <p:cNvCxnSpPr>
            <a:cxnSpLocks/>
            <a:stCxn id="25" idx="3"/>
            <a:endCxn id="22" idx="1"/>
          </p:cNvCxnSpPr>
          <p:nvPr/>
        </p:nvCxnSpPr>
        <p:spPr>
          <a:xfrm>
            <a:off x="6233848" y="5151855"/>
            <a:ext cx="12614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D730D1-5149-4E4F-A96E-3088C789D443}"/>
              </a:ext>
            </a:extLst>
          </p:cNvPr>
          <p:cNvCxnSpPr/>
          <p:nvPr/>
        </p:nvCxnSpPr>
        <p:spPr>
          <a:xfrm>
            <a:off x="1309256" y="5958469"/>
            <a:ext cx="76822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855E8C0-76F9-4CB3-B50E-289AD0FA2B25}"/>
              </a:ext>
            </a:extLst>
          </p:cNvPr>
          <p:cNvSpPr/>
          <p:nvPr/>
        </p:nvSpPr>
        <p:spPr>
          <a:xfrm>
            <a:off x="581892" y="6045481"/>
            <a:ext cx="2327564" cy="494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VA = 0x60001000</a:t>
            </a:r>
          </a:p>
        </p:txBody>
      </p:sp>
      <p:cxnSp>
        <p:nvCxnSpPr>
          <p:cNvPr id="30" name="Straight Arrow Connector 29">
            <a:extLst>
              <a:ext uri="{FF2B5EF4-FFF2-40B4-BE49-F238E27FC236}">
                <a16:creationId xmlns:a16="http://schemas.microsoft.com/office/drawing/2014/main" id="{9263EE7F-7102-4589-B2F1-C2D3A85F26A2}"/>
              </a:ext>
            </a:extLst>
          </p:cNvPr>
          <p:cNvCxnSpPr>
            <a:cxnSpLocks/>
          </p:cNvCxnSpPr>
          <p:nvPr/>
        </p:nvCxnSpPr>
        <p:spPr>
          <a:xfrm flipH="1">
            <a:off x="8855821" y="5930488"/>
            <a:ext cx="7592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B7B6431-9AEA-48C0-8A08-0D5CC2507550}"/>
              </a:ext>
            </a:extLst>
          </p:cNvPr>
          <p:cNvSpPr/>
          <p:nvPr/>
        </p:nvSpPr>
        <p:spPr>
          <a:xfrm>
            <a:off x="8451273" y="6017499"/>
            <a:ext cx="2327564" cy="494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PA = 0x70001000</a:t>
            </a:r>
          </a:p>
        </p:txBody>
      </p:sp>
    </p:spTree>
    <p:extLst>
      <p:ext uri="{BB962C8B-B14F-4D97-AF65-F5344CB8AC3E}">
        <p14:creationId xmlns:p14="http://schemas.microsoft.com/office/powerpoint/2010/main" val="3760275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0B3A1CE-557E-4BC0-8C07-B25797F16135}"/>
              </a:ext>
            </a:extLst>
          </p:cNvPr>
          <p:cNvSpPr>
            <a:spLocks noGrp="1"/>
          </p:cNvSpPr>
          <p:nvPr>
            <p:ph type="title"/>
          </p:nvPr>
        </p:nvSpPr>
        <p:spPr>
          <a:xfrm>
            <a:off x="712597" y="255300"/>
            <a:ext cx="5057339" cy="717847"/>
          </a:xfrm>
        </p:spPr>
        <p:txBody>
          <a:bodyPr>
            <a:normAutofit/>
          </a:bodyPr>
          <a:lstStyle/>
          <a:p>
            <a:r>
              <a:rPr lang="en-AU" sz="3200" b="1" dirty="0"/>
              <a:t>Page-aligned address</a:t>
            </a:r>
            <a:endParaRPr lang="en-US" sz="3200" b="1" dirty="0"/>
          </a:p>
        </p:txBody>
      </p:sp>
      <p:sp>
        <p:nvSpPr>
          <p:cNvPr id="9" name="Rectangle 8">
            <a:extLst>
              <a:ext uri="{FF2B5EF4-FFF2-40B4-BE49-F238E27FC236}">
                <a16:creationId xmlns:a16="http://schemas.microsoft.com/office/drawing/2014/main" id="{D54CD49D-D917-4002-82CD-150D4358FEAD}"/>
              </a:ext>
            </a:extLst>
          </p:cNvPr>
          <p:cNvSpPr/>
          <p:nvPr/>
        </p:nvSpPr>
        <p:spPr>
          <a:xfrm>
            <a:off x="2098266" y="1632247"/>
            <a:ext cx="1184564" cy="16097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4KB</a:t>
            </a:r>
          </a:p>
        </p:txBody>
      </p:sp>
      <p:cxnSp>
        <p:nvCxnSpPr>
          <p:cNvPr id="11" name="Straight Arrow Connector 10">
            <a:extLst>
              <a:ext uri="{FF2B5EF4-FFF2-40B4-BE49-F238E27FC236}">
                <a16:creationId xmlns:a16="http://schemas.microsoft.com/office/drawing/2014/main" id="{469AAF72-34F2-4DA0-9044-41BF785F6F2E}"/>
              </a:ext>
            </a:extLst>
          </p:cNvPr>
          <p:cNvCxnSpPr/>
          <p:nvPr/>
        </p:nvCxnSpPr>
        <p:spPr>
          <a:xfrm>
            <a:off x="1143000" y="3241963"/>
            <a:ext cx="76822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496F255-B84F-46AF-81BE-42E1EE0DF460}"/>
              </a:ext>
            </a:extLst>
          </p:cNvPr>
          <p:cNvSpPr/>
          <p:nvPr/>
        </p:nvSpPr>
        <p:spPr>
          <a:xfrm>
            <a:off x="415636" y="3328975"/>
            <a:ext cx="2327564" cy="494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VA = 0x60001000</a:t>
            </a:r>
          </a:p>
        </p:txBody>
      </p:sp>
      <p:sp>
        <p:nvSpPr>
          <p:cNvPr id="13" name="Rectangle 12">
            <a:extLst>
              <a:ext uri="{FF2B5EF4-FFF2-40B4-BE49-F238E27FC236}">
                <a16:creationId xmlns:a16="http://schemas.microsoft.com/office/drawing/2014/main" id="{4A93484C-F945-433F-8ADF-F60A6D424A4C}"/>
              </a:ext>
            </a:extLst>
          </p:cNvPr>
          <p:cNvSpPr/>
          <p:nvPr/>
        </p:nvSpPr>
        <p:spPr>
          <a:xfrm>
            <a:off x="7433662" y="1632247"/>
            <a:ext cx="1184564" cy="16097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4KB</a:t>
            </a:r>
          </a:p>
        </p:txBody>
      </p:sp>
      <p:cxnSp>
        <p:nvCxnSpPr>
          <p:cNvPr id="14" name="Straight Arrow Connector 13">
            <a:extLst>
              <a:ext uri="{FF2B5EF4-FFF2-40B4-BE49-F238E27FC236}">
                <a16:creationId xmlns:a16="http://schemas.microsoft.com/office/drawing/2014/main" id="{A276A209-6F52-4D14-8E6F-0262E4A6CF50}"/>
              </a:ext>
            </a:extLst>
          </p:cNvPr>
          <p:cNvCxnSpPr>
            <a:cxnSpLocks/>
          </p:cNvCxnSpPr>
          <p:nvPr/>
        </p:nvCxnSpPr>
        <p:spPr>
          <a:xfrm flipH="1">
            <a:off x="8794173" y="3241963"/>
            <a:ext cx="7592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D094906-4F28-4C93-8DC4-0C3FEC9C00CA}"/>
              </a:ext>
            </a:extLst>
          </p:cNvPr>
          <p:cNvSpPr/>
          <p:nvPr/>
        </p:nvSpPr>
        <p:spPr>
          <a:xfrm>
            <a:off x="8389625" y="3328974"/>
            <a:ext cx="2327564" cy="494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PA = 0x70001000</a:t>
            </a:r>
          </a:p>
        </p:txBody>
      </p:sp>
      <p:sp>
        <p:nvSpPr>
          <p:cNvPr id="16" name="Rectangle 15">
            <a:extLst>
              <a:ext uri="{FF2B5EF4-FFF2-40B4-BE49-F238E27FC236}">
                <a16:creationId xmlns:a16="http://schemas.microsoft.com/office/drawing/2014/main" id="{67F9A641-917F-46F6-967F-C1EBA85C6022}"/>
              </a:ext>
            </a:extLst>
          </p:cNvPr>
          <p:cNvSpPr/>
          <p:nvPr/>
        </p:nvSpPr>
        <p:spPr>
          <a:xfrm>
            <a:off x="4738254" y="2078181"/>
            <a:ext cx="1433946" cy="717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MMU</a:t>
            </a:r>
          </a:p>
        </p:txBody>
      </p:sp>
      <p:cxnSp>
        <p:nvCxnSpPr>
          <p:cNvPr id="17" name="Straight Arrow Connector 16">
            <a:extLst>
              <a:ext uri="{FF2B5EF4-FFF2-40B4-BE49-F238E27FC236}">
                <a16:creationId xmlns:a16="http://schemas.microsoft.com/office/drawing/2014/main" id="{032DA359-47F9-4D7D-BFEF-18562CCD4187}"/>
              </a:ext>
            </a:extLst>
          </p:cNvPr>
          <p:cNvCxnSpPr>
            <a:cxnSpLocks/>
            <a:stCxn id="9" idx="3"/>
            <a:endCxn id="16" idx="1"/>
          </p:cNvCxnSpPr>
          <p:nvPr/>
        </p:nvCxnSpPr>
        <p:spPr>
          <a:xfrm>
            <a:off x="3282830" y="2437105"/>
            <a:ext cx="14554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95A4A82-6C89-4920-9DC9-9B3B4ABB60A1}"/>
              </a:ext>
            </a:extLst>
          </p:cNvPr>
          <p:cNvCxnSpPr>
            <a:cxnSpLocks/>
            <a:stCxn id="16" idx="3"/>
            <a:endCxn id="13" idx="1"/>
          </p:cNvCxnSpPr>
          <p:nvPr/>
        </p:nvCxnSpPr>
        <p:spPr>
          <a:xfrm>
            <a:off x="6172200" y="2437105"/>
            <a:ext cx="12614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FB78A64-294D-42C7-AEF9-AAEA8E55ED3E}"/>
              </a:ext>
            </a:extLst>
          </p:cNvPr>
          <p:cNvSpPr/>
          <p:nvPr/>
        </p:nvSpPr>
        <p:spPr>
          <a:xfrm>
            <a:off x="2159914" y="4346997"/>
            <a:ext cx="1184564" cy="16097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4KB</a:t>
            </a:r>
          </a:p>
        </p:txBody>
      </p:sp>
      <p:cxnSp>
        <p:nvCxnSpPr>
          <p:cNvPr id="25" name="Straight Arrow Connector 24">
            <a:extLst>
              <a:ext uri="{FF2B5EF4-FFF2-40B4-BE49-F238E27FC236}">
                <a16:creationId xmlns:a16="http://schemas.microsoft.com/office/drawing/2014/main" id="{4610F6D0-6F50-41C5-B20C-B6E5AFD6672B}"/>
              </a:ext>
            </a:extLst>
          </p:cNvPr>
          <p:cNvCxnSpPr/>
          <p:nvPr/>
        </p:nvCxnSpPr>
        <p:spPr>
          <a:xfrm>
            <a:off x="1330037" y="5151855"/>
            <a:ext cx="76822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03D27EF-EE43-41FD-9225-82CEE41FEC96}"/>
              </a:ext>
            </a:extLst>
          </p:cNvPr>
          <p:cNvSpPr/>
          <p:nvPr/>
        </p:nvSpPr>
        <p:spPr>
          <a:xfrm>
            <a:off x="21454" y="5151854"/>
            <a:ext cx="2327564" cy="494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VA1 = 0x60001800</a:t>
            </a:r>
          </a:p>
        </p:txBody>
      </p:sp>
      <p:sp>
        <p:nvSpPr>
          <p:cNvPr id="27" name="Rectangle 26">
            <a:extLst>
              <a:ext uri="{FF2B5EF4-FFF2-40B4-BE49-F238E27FC236}">
                <a16:creationId xmlns:a16="http://schemas.microsoft.com/office/drawing/2014/main" id="{7D0B5991-F50A-41A7-84E6-AAB2A4CA952D}"/>
              </a:ext>
            </a:extLst>
          </p:cNvPr>
          <p:cNvSpPr/>
          <p:nvPr/>
        </p:nvSpPr>
        <p:spPr>
          <a:xfrm>
            <a:off x="7495310" y="4346997"/>
            <a:ext cx="1184564" cy="16097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4KB</a:t>
            </a:r>
          </a:p>
        </p:txBody>
      </p:sp>
      <p:cxnSp>
        <p:nvCxnSpPr>
          <p:cNvPr id="28" name="Straight Arrow Connector 27">
            <a:extLst>
              <a:ext uri="{FF2B5EF4-FFF2-40B4-BE49-F238E27FC236}">
                <a16:creationId xmlns:a16="http://schemas.microsoft.com/office/drawing/2014/main" id="{D7E41F59-5A26-43A7-B62B-CC6CCA8A4831}"/>
              </a:ext>
            </a:extLst>
          </p:cNvPr>
          <p:cNvCxnSpPr>
            <a:cxnSpLocks/>
          </p:cNvCxnSpPr>
          <p:nvPr/>
        </p:nvCxnSpPr>
        <p:spPr>
          <a:xfrm flipH="1">
            <a:off x="8855821" y="5164967"/>
            <a:ext cx="7592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CAEBD53-4A2D-44FE-9F2C-6CB93D181894}"/>
              </a:ext>
            </a:extLst>
          </p:cNvPr>
          <p:cNvSpPr/>
          <p:nvPr/>
        </p:nvSpPr>
        <p:spPr>
          <a:xfrm>
            <a:off x="8618226" y="5225753"/>
            <a:ext cx="2327564" cy="494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PA1 = 0x70001800</a:t>
            </a:r>
          </a:p>
        </p:txBody>
      </p:sp>
      <p:sp>
        <p:nvSpPr>
          <p:cNvPr id="30" name="Rectangle 29">
            <a:extLst>
              <a:ext uri="{FF2B5EF4-FFF2-40B4-BE49-F238E27FC236}">
                <a16:creationId xmlns:a16="http://schemas.microsoft.com/office/drawing/2014/main" id="{86518734-F138-43CA-B5A6-AB86CCAC1548}"/>
              </a:ext>
            </a:extLst>
          </p:cNvPr>
          <p:cNvSpPr/>
          <p:nvPr/>
        </p:nvSpPr>
        <p:spPr>
          <a:xfrm>
            <a:off x="4799902" y="4792931"/>
            <a:ext cx="1433946" cy="717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MMU</a:t>
            </a:r>
          </a:p>
        </p:txBody>
      </p:sp>
      <p:cxnSp>
        <p:nvCxnSpPr>
          <p:cNvPr id="31" name="Straight Arrow Connector 30">
            <a:extLst>
              <a:ext uri="{FF2B5EF4-FFF2-40B4-BE49-F238E27FC236}">
                <a16:creationId xmlns:a16="http://schemas.microsoft.com/office/drawing/2014/main" id="{AFBA7EB8-CB71-4769-A997-92AA6A46F696}"/>
              </a:ext>
            </a:extLst>
          </p:cNvPr>
          <p:cNvCxnSpPr>
            <a:cxnSpLocks/>
            <a:stCxn id="24" idx="3"/>
            <a:endCxn id="30" idx="1"/>
          </p:cNvCxnSpPr>
          <p:nvPr/>
        </p:nvCxnSpPr>
        <p:spPr>
          <a:xfrm>
            <a:off x="3344478" y="5151855"/>
            <a:ext cx="14554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B23EA9-E0CD-4068-A2BC-6BBB166CC1BC}"/>
              </a:ext>
            </a:extLst>
          </p:cNvPr>
          <p:cNvCxnSpPr>
            <a:cxnSpLocks/>
            <a:stCxn id="30" idx="3"/>
            <a:endCxn id="27" idx="1"/>
          </p:cNvCxnSpPr>
          <p:nvPr/>
        </p:nvCxnSpPr>
        <p:spPr>
          <a:xfrm>
            <a:off x="6233848" y="5151855"/>
            <a:ext cx="12614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5A64F08-2AD3-46F3-9C48-680F53C09C29}"/>
              </a:ext>
            </a:extLst>
          </p:cNvPr>
          <p:cNvCxnSpPr/>
          <p:nvPr/>
        </p:nvCxnSpPr>
        <p:spPr>
          <a:xfrm>
            <a:off x="1309256" y="5958469"/>
            <a:ext cx="76822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01658C2-B322-4E80-B36F-645DD6A9B36B}"/>
              </a:ext>
            </a:extLst>
          </p:cNvPr>
          <p:cNvSpPr/>
          <p:nvPr/>
        </p:nvSpPr>
        <p:spPr>
          <a:xfrm>
            <a:off x="581892" y="6045481"/>
            <a:ext cx="2327564" cy="494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VA = 0x60001000</a:t>
            </a:r>
          </a:p>
        </p:txBody>
      </p:sp>
      <p:cxnSp>
        <p:nvCxnSpPr>
          <p:cNvPr id="35" name="Straight Arrow Connector 34">
            <a:extLst>
              <a:ext uri="{FF2B5EF4-FFF2-40B4-BE49-F238E27FC236}">
                <a16:creationId xmlns:a16="http://schemas.microsoft.com/office/drawing/2014/main" id="{FA0FDC3B-CE6D-4846-8379-368E694B78F6}"/>
              </a:ext>
            </a:extLst>
          </p:cNvPr>
          <p:cNvCxnSpPr>
            <a:cxnSpLocks/>
          </p:cNvCxnSpPr>
          <p:nvPr/>
        </p:nvCxnSpPr>
        <p:spPr>
          <a:xfrm flipH="1">
            <a:off x="8855821" y="5930488"/>
            <a:ext cx="7592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4581B99-1CB1-4C10-AD93-A605D6F4B3FD}"/>
              </a:ext>
            </a:extLst>
          </p:cNvPr>
          <p:cNvSpPr/>
          <p:nvPr/>
        </p:nvSpPr>
        <p:spPr>
          <a:xfrm>
            <a:off x="8451273" y="6017499"/>
            <a:ext cx="2327564" cy="494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PA = 0x70001000</a:t>
            </a:r>
          </a:p>
        </p:txBody>
      </p:sp>
    </p:spTree>
    <p:extLst>
      <p:ext uri="{BB962C8B-B14F-4D97-AF65-F5344CB8AC3E}">
        <p14:creationId xmlns:p14="http://schemas.microsoft.com/office/powerpoint/2010/main" val="227195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le:X86 Paging 4K.svg">
            <a:extLst>
              <a:ext uri="{FF2B5EF4-FFF2-40B4-BE49-F238E27FC236}">
                <a16:creationId xmlns:a16="http://schemas.microsoft.com/office/drawing/2014/main" id="{08DFFB48-3E30-48BB-93B0-292D94FB35B5}"/>
              </a:ext>
            </a:extLst>
          </p:cNvPr>
          <p:cNvPicPr>
            <a:picLocks noChangeAspect="1" noChangeArrowheads="1"/>
          </p:cNvPicPr>
          <p:nvPr/>
        </p:nvPicPr>
        <p:blipFill>
          <a:blip r:embed="rId3" cstate="print"/>
          <a:srcRect/>
          <a:stretch>
            <a:fillRect/>
          </a:stretch>
        </p:blipFill>
        <p:spPr bwMode="auto">
          <a:xfrm>
            <a:off x="4878064" y="2306162"/>
            <a:ext cx="5988858" cy="3756528"/>
          </a:xfrm>
          <a:prstGeom prst="rect">
            <a:avLst/>
          </a:prstGeom>
          <a:noFill/>
        </p:spPr>
      </p:pic>
      <p:sp>
        <p:nvSpPr>
          <p:cNvPr id="6" name="内容占位符 2">
            <a:extLst>
              <a:ext uri="{FF2B5EF4-FFF2-40B4-BE49-F238E27FC236}">
                <a16:creationId xmlns:a16="http://schemas.microsoft.com/office/drawing/2014/main" id="{8DD38F98-201D-4DE9-A6B7-9DECB634B6B4}"/>
              </a:ext>
            </a:extLst>
          </p:cNvPr>
          <p:cNvSpPr txBox="1">
            <a:spLocks/>
          </p:cNvSpPr>
          <p:nvPr/>
        </p:nvSpPr>
        <p:spPr>
          <a:xfrm>
            <a:off x="838200" y="2945846"/>
            <a:ext cx="4191000" cy="12385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Tx/>
              <a:buSzTx/>
            </a:pPr>
            <a:r>
              <a:rPr lang="en-US" sz="2200" dirty="0"/>
              <a:t>32-bit version of x86, known as IA-32 (Intel Architecture 32-bit) or x86-32, where 32-bit virtual/linear addresses are used.</a:t>
            </a:r>
          </a:p>
        </p:txBody>
      </p:sp>
      <p:sp>
        <p:nvSpPr>
          <p:cNvPr id="3" name="Rectangle 1">
            <a:extLst>
              <a:ext uri="{FF2B5EF4-FFF2-40B4-BE49-F238E27FC236}">
                <a16:creationId xmlns:a16="http://schemas.microsoft.com/office/drawing/2014/main" id="{FE9DC655-E0BD-432D-92A4-2F913ABFE690}"/>
              </a:ext>
            </a:extLst>
          </p:cNvPr>
          <p:cNvSpPr>
            <a:spLocks noChangeArrowheads="1"/>
          </p:cNvSpPr>
          <p:nvPr/>
        </p:nvSpPr>
        <p:spPr bwMode="auto">
          <a:xfrm>
            <a:off x="7717972" y="6596390"/>
            <a:ext cx="4474028" cy="2616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latin typeface="+mn-lt"/>
              </a:rPr>
              <a:t>https://www.cs.virginia.edu/~bjc8c/class/cs6456-s20/slides/01-intro.pptx </a:t>
            </a:r>
            <a:endParaRPr lang="en-US" altLang="en-US" sz="2200" dirty="0">
              <a:latin typeface="+mn-lt"/>
            </a:endParaRPr>
          </a:p>
        </p:txBody>
      </p:sp>
      <p:sp>
        <p:nvSpPr>
          <p:cNvPr id="10" name="内容占位符 2">
            <a:extLst>
              <a:ext uri="{FF2B5EF4-FFF2-40B4-BE49-F238E27FC236}">
                <a16:creationId xmlns:a16="http://schemas.microsoft.com/office/drawing/2014/main" id="{C6C7E9C0-D8B5-4B8B-9EDF-4011E10233C7}"/>
              </a:ext>
            </a:extLst>
          </p:cNvPr>
          <p:cNvSpPr>
            <a:spLocks noGrp="1"/>
          </p:cNvSpPr>
          <p:nvPr>
            <p:ph idx="1"/>
          </p:nvPr>
        </p:nvSpPr>
        <p:spPr>
          <a:xfrm>
            <a:off x="838200" y="924129"/>
            <a:ext cx="10515600" cy="1480328"/>
          </a:xfrm>
        </p:spPr>
        <p:txBody>
          <a:bodyPr>
            <a:normAutofit/>
          </a:bodyPr>
          <a:lstStyle/>
          <a:p>
            <a:r>
              <a:rPr lang="en-US" sz="2200" dirty="0"/>
              <a:t>Page table:</a:t>
            </a:r>
          </a:p>
          <a:p>
            <a:pPr lvl="1"/>
            <a:r>
              <a:rPr lang="en-US" sz="2200" dirty="0"/>
              <a:t>In a modern OS, the OS uses a set of page tables to map/translate virtual memory within a process to their corresponding physical memory in main memory. </a:t>
            </a:r>
          </a:p>
        </p:txBody>
      </p:sp>
      <p:sp>
        <p:nvSpPr>
          <p:cNvPr id="14" name="Title 1">
            <a:extLst>
              <a:ext uri="{FF2B5EF4-FFF2-40B4-BE49-F238E27FC236}">
                <a16:creationId xmlns:a16="http://schemas.microsoft.com/office/drawing/2014/main" id="{CC481B92-6466-4875-98B4-1D3E0338DD35}"/>
              </a:ext>
            </a:extLst>
          </p:cNvPr>
          <p:cNvSpPr>
            <a:spLocks noGrp="1"/>
          </p:cNvSpPr>
          <p:nvPr>
            <p:ph type="title"/>
          </p:nvPr>
        </p:nvSpPr>
        <p:spPr>
          <a:xfrm>
            <a:off x="712597" y="255300"/>
            <a:ext cx="6988683" cy="717847"/>
          </a:xfrm>
        </p:spPr>
        <p:txBody>
          <a:bodyPr>
            <a:normAutofit/>
          </a:bodyPr>
          <a:lstStyle/>
          <a:p>
            <a:r>
              <a:rPr lang="en-AU" sz="3200" b="1" dirty="0">
                <a:solidFill>
                  <a:srgbClr val="000000"/>
                </a:solidFill>
              </a:rPr>
              <a:t>Memory map implementation: x86-32</a:t>
            </a:r>
            <a:endParaRPr lang="en-US" sz="3200" b="1" dirty="0"/>
          </a:p>
        </p:txBody>
      </p:sp>
    </p:spTree>
    <p:extLst>
      <p:ext uri="{BB962C8B-B14F-4D97-AF65-F5344CB8AC3E}">
        <p14:creationId xmlns:p14="http://schemas.microsoft.com/office/powerpoint/2010/main" val="900417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le:X86 Paging 4K.svg">
            <a:extLst>
              <a:ext uri="{FF2B5EF4-FFF2-40B4-BE49-F238E27FC236}">
                <a16:creationId xmlns:a16="http://schemas.microsoft.com/office/drawing/2014/main" id="{08DFFB48-3E30-48BB-93B0-292D94FB35B5}"/>
              </a:ext>
            </a:extLst>
          </p:cNvPr>
          <p:cNvPicPr>
            <a:picLocks noChangeAspect="1" noChangeArrowheads="1"/>
          </p:cNvPicPr>
          <p:nvPr/>
        </p:nvPicPr>
        <p:blipFill>
          <a:blip r:embed="rId3" cstate="print"/>
          <a:srcRect/>
          <a:stretch>
            <a:fillRect/>
          </a:stretch>
        </p:blipFill>
        <p:spPr bwMode="auto">
          <a:xfrm>
            <a:off x="4878064" y="2306162"/>
            <a:ext cx="5988858" cy="3756528"/>
          </a:xfrm>
          <a:prstGeom prst="rect">
            <a:avLst/>
          </a:prstGeom>
          <a:noFill/>
        </p:spPr>
      </p:pic>
      <p:sp>
        <p:nvSpPr>
          <p:cNvPr id="6" name="内容占位符 2">
            <a:extLst>
              <a:ext uri="{FF2B5EF4-FFF2-40B4-BE49-F238E27FC236}">
                <a16:creationId xmlns:a16="http://schemas.microsoft.com/office/drawing/2014/main" id="{8DD38F98-201D-4DE9-A6B7-9DECB634B6B4}"/>
              </a:ext>
            </a:extLst>
          </p:cNvPr>
          <p:cNvSpPr txBox="1">
            <a:spLocks/>
          </p:cNvSpPr>
          <p:nvPr/>
        </p:nvSpPr>
        <p:spPr>
          <a:xfrm>
            <a:off x="838200" y="2945846"/>
            <a:ext cx="4191000" cy="12385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Tx/>
              <a:buSzTx/>
            </a:pPr>
            <a:r>
              <a:rPr lang="en-US" sz="2200" dirty="0"/>
              <a:t>32-bit version of x86, known as IA-32 (Intel Architecture 32-bit) or x86-32, where 32-bit virtual/linear addresses are used.</a:t>
            </a:r>
          </a:p>
        </p:txBody>
      </p:sp>
      <p:sp>
        <p:nvSpPr>
          <p:cNvPr id="3" name="Rectangle 1">
            <a:extLst>
              <a:ext uri="{FF2B5EF4-FFF2-40B4-BE49-F238E27FC236}">
                <a16:creationId xmlns:a16="http://schemas.microsoft.com/office/drawing/2014/main" id="{FE9DC655-E0BD-432D-92A4-2F913ABFE690}"/>
              </a:ext>
            </a:extLst>
          </p:cNvPr>
          <p:cNvSpPr>
            <a:spLocks noChangeArrowheads="1"/>
          </p:cNvSpPr>
          <p:nvPr/>
        </p:nvSpPr>
        <p:spPr bwMode="auto">
          <a:xfrm>
            <a:off x="7298872" y="6427113"/>
            <a:ext cx="4893128" cy="43088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latin typeface="+mn-lt"/>
              </a:rPr>
              <a:t>       </a:t>
            </a:r>
            <a:r>
              <a:rPr lang="en-US" altLang="en-US" sz="1100" dirty="0">
                <a:latin typeface="+mn-lt"/>
              </a:rPr>
              <a:t>https://www.cs.virginia.edu/~bjc8c/class/cs6456-s20/slides/01-intro.pptx </a:t>
            </a:r>
            <a:endParaRPr lang="en-US" altLang="en-US" sz="2200" dirty="0">
              <a:latin typeface="+mn-lt"/>
            </a:endParaRPr>
          </a:p>
        </p:txBody>
      </p:sp>
      <p:sp>
        <p:nvSpPr>
          <p:cNvPr id="10" name="内容占位符 2">
            <a:extLst>
              <a:ext uri="{FF2B5EF4-FFF2-40B4-BE49-F238E27FC236}">
                <a16:creationId xmlns:a16="http://schemas.microsoft.com/office/drawing/2014/main" id="{C6C7E9C0-D8B5-4B8B-9EDF-4011E10233C7}"/>
              </a:ext>
            </a:extLst>
          </p:cNvPr>
          <p:cNvSpPr>
            <a:spLocks noGrp="1"/>
          </p:cNvSpPr>
          <p:nvPr>
            <p:ph idx="1"/>
          </p:nvPr>
        </p:nvSpPr>
        <p:spPr>
          <a:xfrm>
            <a:off x="838200" y="924129"/>
            <a:ext cx="10515600" cy="1480328"/>
          </a:xfrm>
        </p:spPr>
        <p:txBody>
          <a:bodyPr>
            <a:normAutofit/>
          </a:bodyPr>
          <a:lstStyle/>
          <a:p>
            <a:r>
              <a:rPr lang="en-US" sz="2200" dirty="0"/>
              <a:t>Page table:</a:t>
            </a:r>
          </a:p>
          <a:p>
            <a:pPr lvl="1"/>
            <a:r>
              <a:rPr lang="en-US" sz="2200" dirty="0"/>
              <a:t>In a modern OS, the OS uses a set of page tables to map/translate virtual memory within a process to their corresponding physical memory in main memory. </a:t>
            </a:r>
          </a:p>
        </p:txBody>
      </p:sp>
      <p:sp>
        <p:nvSpPr>
          <p:cNvPr id="8" name="Rectangle 7">
            <a:extLst>
              <a:ext uri="{FF2B5EF4-FFF2-40B4-BE49-F238E27FC236}">
                <a16:creationId xmlns:a16="http://schemas.microsoft.com/office/drawing/2014/main" id="{B42E73A1-9767-4286-AF86-C2016915CCEF}"/>
              </a:ext>
            </a:extLst>
          </p:cNvPr>
          <p:cNvSpPr/>
          <p:nvPr/>
        </p:nvSpPr>
        <p:spPr>
          <a:xfrm>
            <a:off x="6012153" y="3481648"/>
            <a:ext cx="3336758" cy="276325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内容占位符 2">
            <a:extLst>
              <a:ext uri="{FF2B5EF4-FFF2-40B4-BE49-F238E27FC236}">
                <a16:creationId xmlns:a16="http://schemas.microsoft.com/office/drawing/2014/main" id="{013184B8-0802-4EFB-80AD-A65F4061CBA6}"/>
              </a:ext>
            </a:extLst>
          </p:cNvPr>
          <p:cNvSpPr txBox="1">
            <a:spLocks/>
          </p:cNvSpPr>
          <p:nvPr/>
        </p:nvSpPr>
        <p:spPr>
          <a:xfrm>
            <a:off x="3759843" y="4813892"/>
            <a:ext cx="2435317" cy="4342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ClrTx/>
              <a:buSzTx/>
              <a:buNone/>
            </a:pPr>
            <a:r>
              <a:rPr lang="en-US" sz="2000" dirty="0"/>
              <a:t>2-level page tables</a:t>
            </a:r>
          </a:p>
        </p:txBody>
      </p:sp>
      <p:sp>
        <p:nvSpPr>
          <p:cNvPr id="14" name="Title 1">
            <a:extLst>
              <a:ext uri="{FF2B5EF4-FFF2-40B4-BE49-F238E27FC236}">
                <a16:creationId xmlns:a16="http://schemas.microsoft.com/office/drawing/2014/main" id="{CC481B92-6466-4875-98B4-1D3E0338DD35}"/>
              </a:ext>
            </a:extLst>
          </p:cNvPr>
          <p:cNvSpPr>
            <a:spLocks noGrp="1"/>
          </p:cNvSpPr>
          <p:nvPr>
            <p:ph type="title"/>
          </p:nvPr>
        </p:nvSpPr>
        <p:spPr>
          <a:xfrm>
            <a:off x="712597" y="255300"/>
            <a:ext cx="6586275" cy="717847"/>
          </a:xfrm>
        </p:spPr>
        <p:txBody>
          <a:bodyPr>
            <a:normAutofit/>
          </a:bodyPr>
          <a:lstStyle/>
          <a:p>
            <a:r>
              <a:rPr lang="en-AU" sz="3200" b="1" dirty="0">
                <a:solidFill>
                  <a:srgbClr val="000000"/>
                </a:solidFill>
              </a:rPr>
              <a:t>Memory map implementation: x86-32</a:t>
            </a:r>
            <a:endParaRPr lang="en-US" sz="3200" b="1" dirty="0"/>
          </a:p>
        </p:txBody>
      </p:sp>
    </p:spTree>
    <p:extLst>
      <p:ext uri="{BB962C8B-B14F-4D97-AF65-F5344CB8AC3E}">
        <p14:creationId xmlns:p14="http://schemas.microsoft.com/office/powerpoint/2010/main" val="4182265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x86-64 paging architecture">
            <a:extLst>
              <a:ext uri="{FF2B5EF4-FFF2-40B4-BE49-F238E27FC236}">
                <a16:creationId xmlns:a16="http://schemas.microsoft.com/office/drawing/2014/main" id="{DD302876-FDBB-4E44-B384-9B66FDBB8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2730" y="844819"/>
            <a:ext cx="9126539" cy="546312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932AF954-9008-4920-9F62-E5EB44FCD11C}"/>
              </a:ext>
            </a:extLst>
          </p:cNvPr>
          <p:cNvSpPr>
            <a:spLocks noGrp="1"/>
          </p:cNvSpPr>
          <p:nvPr>
            <p:ph type="title"/>
          </p:nvPr>
        </p:nvSpPr>
        <p:spPr>
          <a:xfrm>
            <a:off x="712597" y="126972"/>
            <a:ext cx="7374763" cy="717847"/>
          </a:xfrm>
        </p:spPr>
        <p:txBody>
          <a:bodyPr>
            <a:normAutofit/>
          </a:bodyPr>
          <a:lstStyle/>
          <a:p>
            <a:r>
              <a:rPr lang="en-AU" sz="3200" b="1" dirty="0">
                <a:solidFill>
                  <a:srgbClr val="000000"/>
                </a:solidFill>
              </a:rPr>
              <a:t>Memory map implementation: x86-64</a:t>
            </a:r>
            <a:endParaRPr lang="en-US" sz="3200" b="1" dirty="0"/>
          </a:p>
        </p:txBody>
      </p:sp>
      <p:sp>
        <p:nvSpPr>
          <p:cNvPr id="12" name="TextBox 11">
            <a:extLst>
              <a:ext uri="{FF2B5EF4-FFF2-40B4-BE49-F238E27FC236}">
                <a16:creationId xmlns:a16="http://schemas.microsoft.com/office/drawing/2014/main" id="{1F8883CF-CAE4-44AB-9B48-BA035EABA07D}"/>
              </a:ext>
            </a:extLst>
          </p:cNvPr>
          <p:cNvSpPr txBox="1"/>
          <p:nvPr/>
        </p:nvSpPr>
        <p:spPr>
          <a:xfrm>
            <a:off x="6877050" y="6596577"/>
            <a:ext cx="5456464" cy="268902"/>
          </a:xfrm>
          <a:prstGeom prst="rect">
            <a:avLst/>
          </a:prstGeom>
          <a:noFill/>
        </p:spPr>
        <p:txBody>
          <a:bodyPr wrap="square">
            <a:spAutoFit/>
          </a:bodyPr>
          <a:lstStyle/>
          <a:p>
            <a:pPr algn="l" eaLnBrk="0" hangingPunct="0">
              <a:spcBef>
                <a:spcPct val="0"/>
              </a:spcBef>
              <a:buClrTx/>
              <a:buSzTx/>
            </a:pPr>
            <a:r>
              <a:rPr lang="en-AU" sz="1100" dirty="0">
                <a:latin typeface="+mn-lt"/>
              </a:rPr>
              <a:t>https://superuser.com/questions/1740680/are-page-tables-under-utilized-in-x86-systems</a:t>
            </a:r>
          </a:p>
        </p:txBody>
      </p:sp>
    </p:spTree>
    <p:extLst>
      <p:ext uri="{BB962C8B-B14F-4D97-AF65-F5344CB8AC3E}">
        <p14:creationId xmlns:p14="http://schemas.microsoft.com/office/powerpoint/2010/main" val="1563894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862" y="46039"/>
            <a:ext cx="4701539" cy="724137"/>
          </a:xfrm>
        </p:spPr>
        <p:txBody>
          <a:bodyPr/>
          <a:lstStyle/>
          <a:p>
            <a:r>
              <a:rPr lang="en-US" b="1" dirty="0"/>
              <a:t>AWS EC2</a:t>
            </a:r>
          </a:p>
        </p:txBody>
      </p:sp>
      <p:pic>
        <p:nvPicPr>
          <p:cNvPr id="5" name="Picture 4">
            <a:extLst>
              <a:ext uri="{FF2B5EF4-FFF2-40B4-BE49-F238E27FC236}">
                <a16:creationId xmlns:a16="http://schemas.microsoft.com/office/drawing/2014/main" id="{32D13038-5DB1-44F9-B05B-2DE5DC652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861" y="770176"/>
            <a:ext cx="7516274" cy="3156366"/>
          </a:xfrm>
          <a:prstGeom prst="rect">
            <a:avLst/>
          </a:prstGeom>
        </p:spPr>
      </p:pic>
      <p:pic>
        <p:nvPicPr>
          <p:cNvPr id="9" name="Picture 8">
            <a:extLst>
              <a:ext uri="{FF2B5EF4-FFF2-40B4-BE49-F238E27FC236}">
                <a16:creationId xmlns:a16="http://schemas.microsoft.com/office/drawing/2014/main" id="{698D2EAF-88A1-4C00-83A3-14FB8A1C7C2C}"/>
              </a:ext>
            </a:extLst>
          </p:cNvPr>
          <p:cNvPicPr>
            <a:picLocks noChangeAspect="1"/>
          </p:cNvPicPr>
          <p:nvPr/>
        </p:nvPicPr>
        <p:blipFill>
          <a:blip r:embed="rId4"/>
          <a:stretch>
            <a:fillRect/>
          </a:stretch>
        </p:blipFill>
        <p:spPr>
          <a:xfrm>
            <a:off x="2093483" y="2348360"/>
            <a:ext cx="7185030" cy="3867379"/>
          </a:xfrm>
          <a:prstGeom prst="rect">
            <a:avLst/>
          </a:prstGeom>
        </p:spPr>
      </p:pic>
    </p:spTree>
    <p:extLst>
      <p:ext uri="{BB962C8B-B14F-4D97-AF65-F5344CB8AC3E}">
        <p14:creationId xmlns:p14="http://schemas.microsoft.com/office/powerpoint/2010/main" val="3914253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155005"/>
            <a:ext cx="3923581" cy="1325563"/>
          </a:xfrm>
        </p:spPr>
        <p:txBody>
          <a:bodyPr>
            <a:normAutofit/>
          </a:bodyPr>
          <a:lstStyle/>
          <a:p>
            <a:r>
              <a:rPr lang="en-US" sz="3200" b="1" dirty="0"/>
              <a:t>What is virtualization?</a:t>
            </a:r>
          </a:p>
        </p:txBody>
      </p:sp>
      <p:sp>
        <p:nvSpPr>
          <p:cNvPr id="3" name="Content Placeholder 2"/>
          <p:cNvSpPr>
            <a:spLocks noGrp="1"/>
          </p:cNvSpPr>
          <p:nvPr>
            <p:ph idx="1"/>
          </p:nvPr>
        </p:nvSpPr>
        <p:spPr>
          <a:xfrm>
            <a:off x="820947" y="1480568"/>
            <a:ext cx="10515600" cy="4351338"/>
          </a:xfrm>
        </p:spPr>
        <p:txBody>
          <a:bodyPr>
            <a:normAutofit/>
          </a:bodyPr>
          <a:lstStyle/>
          <a:p>
            <a:r>
              <a:rPr lang="en-US" sz="2400" dirty="0"/>
              <a:t>Virtualization is the ability to run multiple operating systems on a single physical machine and share the underlying hardware resources [1]</a:t>
            </a:r>
          </a:p>
          <a:p>
            <a:r>
              <a:rPr lang="en-US" sz="2400" dirty="0"/>
              <a:t>Allows one computer software (called Virtual Machine Monitor or Hypervisor) to provide the appearance of many computers (called virtual machines).</a:t>
            </a:r>
          </a:p>
          <a:p>
            <a:pPr marL="0" indent="0">
              <a:buNone/>
            </a:pPr>
            <a:endParaRPr lang="en-US" sz="2400" dirty="0"/>
          </a:p>
          <a:p>
            <a:pPr marL="0" indent="0">
              <a:buNone/>
            </a:pPr>
            <a:r>
              <a:rPr lang="en-US" sz="2400" dirty="0"/>
              <a:t>[1] VMWare white paper, Virtualization Overview</a:t>
            </a:r>
          </a:p>
        </p:txBody>
      </p:sp>
    </p:spTree>
    <p:extLst>
      <p:ext uri="{BB962C8B-B14F-4D97-AF65-F5344CB8AC3E}">
        <p14:creationId xmlns:p14="http://schemas.microsoft.com/office/powerpoint/2010/main" val="2360553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C28A6-8020-E74E-B40F-663B3C8DF3D5}"/>
              </a:ext>
            </a:extLst>
          </p:cNvPr>
          <p:cNvSpPr>
            <a:spLocks noGrp="1"/>
          </p:cNvSpPr>
          <p:nvPr>
            <p:ph type="title"/>
          </p:nvPr>
        </p:nvSpPr>
        <p:spPr>
          <a:xfrm>
            <a:off x="838200" y="365125"/>
            <a:ext cx="10515600" cy="928837"/>
          </a:xfrm>
        </p:spPr>
        <p:txBody>
          <a:bodyPr>
            <a:normAutofit/>
          </a:bodyPr>
          <a:lstStyle/>
          <a:p>
            <a:r>
              <a:rPr lang="en-US" sz="3200" b="1" dirty="0"/>
              <a:t>Characteristics for VMM</a:t>
            </a:r>
          </a:p>
        </p:txBody>
      </p:sp>
      <p:sp>
        <p:nvSpPr>
          <p:cNvPr id="3" name="Content Placeholder 2">
            <a:extLst>
              <a:ext uri="{FF2B5EF4-FFF2-40B4-BE49-F238E27FC236}">
                <a16:creationId xmlns:a16="http://schemas.microsoft.com/office/drawing/2014/main" id="{60A61BB0-72A3-9847-962F-FB23C4DDFD9B}"/>
              </a:ext>
            </a:extLst>
          </p:cNvPr>
          <p:cNvSpPr>
            <a:spLocks noGrp="1"/>
          </p:cNvSpPr>
          <p:nvPr>
            <p:ph idx="1"/>
          </p:nvPr>
        </p:nvSpPr>
        <p:spPr>
          <a:xfrm>
            <a:off x="564776" y="1428810"/>
            <a:ext cx="10789024" cy="4351338"/>
          </a:xfrm>
        </p:spPr>
        <p:txBody>
          <a:bodyPr/>
          <a:lstStyle/>
          <a:p>
            <a:r>
              <a:rPr lang="en-US" dirty="0"/>
              <a:t>Full control over hardware resources</a:t>
            </a:r>
          </a:p>
          <a:p>
            <a:endParaRPr lang="en-US" dirty="0"/>
          </a:p>
          <a:p>
            <a:r>
              <a:rPr lang="en-AU" dirty="0"/>
              <a:t>Hardware virtualization</a:t>
            </a:r>
            <a:endParaRPr lang="en-US" dirty="0"/>
          </a:p>
          <a:p>
            <a:endParaRPr lang="en-US" dirty="0"/>
          </a:p>
          <a:p>
            <a:r>
              <a:rPr lang="en-AU" dirty="0"/>
              <a:t>Near-native performance</a:t>
            </a:r>
            <a:endParaRPr lang="en-US" dirty="0"/>
          </a:p>
        </p:txBody>
      </p:sp>
    </p:spTree>
    <p:extLst>
      <p:ext uri="{BB962C8B-B14F-4D97-AF65-F5344CB8AC3E}">
        <p14:creationId xmlns:p14="http://schemas.microsoft.com/office/powerpoint/2010/main" val="1463427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13" name="Title 1">
            <a:extLst>
              <a:ext uri="{FF2B5EF4-FFF2-40B4-BE49-F238E27FC236}">
                <a16:creationId xmlns:a16="http://schemas.microsoft.com/office/drawing/2014/main" id="{D6F1DE11-4F3B-40D8-A195-E55FAB064920}"/>
              </a:ext>
            </a:extLst>
          </p:cNvPr>
          <p:cNvSpPr>
            <a:spLocks noGrp="1"/>
          </p:cNvSpPr>
          <p:nvPr>
            <p:ph type="title"/>
          </p:nvPr>
        </p:nvSpPr>
        <p:spPr>
          <a:xfrm>
            <a:off x="475891" y="179208"/>
            <a:ext cx="2905664" cy="911584"/>
          </a:xfrm>
        </p:spPr>
        <p:txBody>
          <a:bodyPr>
            <a:normAutofit/>
          </a:bodyPr>
          <a:lstStyle/>
          <a:p>
            <a:r>
              <a:rPr lang="en-US" sz="3200" b="1" dirty="0"/>
              <a:t>VMM Types</a:t>
            </a:r>
          </a:p>
        </p:txBody>
      </p:sp>
      <p:pic>
        <p:nvPicPr>
          <p:cNvPr id="7" name="Picture 6">
            <a:extLst>
              <a:ext uri="{FF2B5EF4-FFF2-40B4-BE49-F238E27FC236}">
                <a16:creationId xmlns:a16="http://schemas.microsoft.com/office/drawing/2014/main" id="{95A122A9-4AF5-43F3-AD73-D9D6BF8F0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723" y="1090792"/>
            <a:ext cx="8052332" cy="4532312"/>
          </a:xfrm>
          <a:prstGeom prst="rect">
            <a:avLst/>
          </a:prstGeom>
        </p:spPr>
      </p:pic>
      <p:sp>
        <p:nvSpPr>
          <p:cNvPr id="14" name="Title 1">
            <a:extLst>
              <a:ext uri="{FF2B5EF4-FFF2-40B4-BE49-F238E27FC236}">
                <a16:creationId xmlns:a16="http://schemas.microsoft.com/office/drawing/2014/main" id="{E8C2740E-0927-415E-B820-A84B58BA8BE5}"/>
              </a:ext>
            </a:extLst>
          </p:cNvPr>
          <p:cNvSpPr txBox="1">
            <a:spLocks/>
          </p:cNvSpPr>
          <p:nvPr/>
        </p:nvSpPr>
        <p:spPr>
          <a:xfrm>
            <a:off x="6738669" y="5167312"/>
            <a:ext cx="2819400" cy="911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t>Hosted Architecture</a:t>
            </a:r>
          </a:p>
        </p:txBody>
      </p:sp>
      <p:sp>
        <p:nvSpPr>
          <p:cNvPr id="15" name="Title 1">
            <a:extLst>
              <a:ext uri="{FF2B5EF4-FFF2-40B4-BE49-F238E27FC236}">
                <a16:creationId xmlns:a16="http://schemas.microsoft.com/office/drawing/2014/main" id="{084D2317-276E-46BB-92B0-34B551378C27}"/>
              </a:ext>
            </a:extLst>
          </p:cNvPr>
          <p:cNvSpPr txBox="1">
            <a:spLocks/>
          </p:cNvSpPr>
          <p:nvPr/>
        </p:nvSpPr>
        <p:spPr>
          <a:xfrm>
            <a:off x="1909119" y="5167312"/>
            <a:ext cx="4186881" cy="911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t>Bare-metal/Native Architecture</a:t>
            </a:r>
          </a:p>
        </p:txBody>
      </p:sp>
    </p:spTree>
    <p:extLst>
      <p:ext uri="{BB962C8B-B14F-4D97-AF65-F5344CB8AC3E}">
        <p14:creationId xmlns:p14="http://schemas.microsoft.com/office/powerpoint/2010/main" val="2229026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13" name="Title 1">
            <a:extLst>
              <a:ext uri="{FF2B5EF4-FFF2-40B4-BE49-F238E27FC236}">
                <a16:creationId xmlns:a16="http://schemas.microsoft.com/office/drawing/2014/main" id="{D6F1DE11-4F3B-40D8-A195-E55FAB064920}"/>
              </a:ext>
            </a:extLst>
          </p:cNvPr>
          <p:cNvSpPr>
            <a:spLocks noGrp="1"/>
          </p:cNvSpPr>
          <p:nvPr>
            <p:ph type="title"/>
          </p:nvPr>
        </p:nvSpPr>
        <p:spPr>
          <a:xfrm>
            <a:off x="475891" y="179208"/>
            <a:ext cx="2905664" cy="911584"/>
          </a:xfrm>
        </p:spPr>
        <p:txBody>
          <a:bodyPr>
            <a:normAutofit/>
          </a:bodyPr>
          <a:lstStyle/>
          <a:p>
            <a:r>
              <a:rPr lang="en-US" sz="3200" b="1" dirty="0"/>
              <a:t>VMM Types</a:t>
            </a:r>
          </a:p>
        </p:txBody>
      </p:sp>
      <p:pic>
        <p:nvPicPr>
          <p:cNvPr id="7" name="Picture 6">
            <a:extLst>
              <a:ext uri="{FF2B5EF4-FFF2-40B4-BE49-F238E27FC236}">
                <a16:creationId xmlns:a16="http://schemas.microsoft.com/office/drawing/2014/main" id="{95A122A9-4AF5-43F3-AD73-D9D6BF8F0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723" y="1090792"/>
            <a:ext cx="8052332" cy="4532312"/>
          </a:xfrm>
          <a:prstGeom prst="rect">
            <a:avLst/>
          </a:prstGeom>
        </p:spPr>
      </p:pic>
      <p:sp>
        <p:nvSpPr>
          <p:cNvPr id="14" name="Title 1">
            <a:extLst>
              <a:ext uri="{FF2B5EF4-FFF2-40B4-BE49-F238E27FC236}">
                <a16:creationId xmlns:a16="http://schemas.microsoft.com/office/drawing/2014/main" id="{E8C2740E-0927-415E-B820-A84B58BA8BE5}"/>
              </a:ext>
            </a:extLst>
          </p:cNvPr>
          <p:cNvSpPr txBox="1">
            <a:spLocks/>
          </p:cNvSpPr>
          <p:nvPr/>
        </p:nvSpPr>
        <p:spPr>
          <a:xfrm>
            <a:off x="6738669" y="5167312"/>
            <a:ext cx="2819400" cy="911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t>Hosted Architecture</a:t>
            </a:r>
          </a:p>
        </p:txBody>
      </p:sp>
      <p:sp>
        <p:nvSpPr>
          <p:cNvPr id="15" name="Title 1">
            <a:extLst>
              <a:ext uri="{FF2B5EF4-FFF2-40B4-BE49-F238E27FC236}">
                <a16:creationId xmlns:a16="http://schemas.microsoft.com/office/drawing/2014/main" id="{084D2317-276E-46BB-92B0-34B551378C27}"/>
              </a:ext>
            </a:extLst>
          </p:cNvPr>
          <p:cNvSpPr txBox="1">
            <a:spLocks/>
          </p:cNvSpPr>
          <p:nvPr/>
        </p:nvSpPr>
        <p:spPr>
          <a:xfrm>
            <a:off x="1909119" y="5167312"/>
            <a:ext cx="4186881" cy="911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t>Bare-metal/Native Architecture</a:t>
            </a:r>
          </a:p>
        </p:txBody>
      </p:sp>
      <p:sp>
        <p:nvSpPr>
          <p:cNvPr id="8" name="Title 1">
            <a:extLst>
              <a:ext uri="{FF2B5EF4-FFF2-40B4-BE49-F238E27FC236}">
                <a16:creationId xmlns:a16="http://schemas.microsoft.com/office/drawing/2014/main" id="{6D1F415E-BA94-4706-BEFA-0CC36E2DCDE3}"/>
              </a:ext>
            </a:extLst>
          </p:cNvPr>
          <p:cNvSpPr txBox="1">
            <a:spLocks/>
          </p:cNvSpPr>
          <p:nvPr/>
        </p:nvSpPr>
        <p:spPr>
          <a:xfrm>
            <a:off x="7247040" y="5749850"/>
            <a:ext cx="1802658" cy="737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solidFill>
                  <a:srgbClr val="FF0000"/>
                </a:solidFill>
              </a:rPr>
              <a:t>Examples:?</a:t>
            </a:r>
          </a:p>
        </p:txBody>
      </p:sp>
      <p:sp>
        <p:nvSpPr>
          <p:cNvPr id="9" name="Title 1">
            <a:extLst>
              <a:ext uri="{FF2B5EF4-FFF2-40B4-BE49-F238E27FC236}">
                <a16:creationId xmlns:a16="http://schemas.microsoft.com/office/drawing/2014/main" id="{92B24575-63E2-45B2-A58E-954178D793B1}"/>
              </a:ext>
            </a:extLst>
          </p:cNvPr>
          <p:cNvSpPr txBox="1">
            <a:spLocks/>
          </p:cNvSpPr>
          <p:nvPr/>
        </p:nvSpPr>
        <p:spPr>
          <a:xfrm>
            <a:off x="2018959" y="5767208"/>
            <a:ext cx="3967199" cy="737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solidFill>
                  <a:srgbClr val="FF0000"/>
                </a:solidFill>
              </a:rPr>
              <a:t>Examples: KVM, Xen, Hyper-V</a:t>
            </a:r>
          </a:p>
        </p:txBody>
      </p:sp>
    </p:spTree>
    <p:extLst>
      <p:ext uri="{BB962C8B-B14F-4D97-AF65-F5344CB8AC3E}">
        <p14:creationId xmlns:p14="http://schemas.microsoft.com/office/powerpoint/2010/main" val="3677971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13" name="Title 1">
            <a:extLst>
              <a:ext uri="{FF2B5EF4-FFF2-40B4-BE49-F238E27FC236}">
                <a16:creationId xmlns:a16="http://schemas.microsoft.com/office/drawing/2014/main" id="{D6F1DE11-4F3B-40D8-A195-E55FAB064920}"/>
              </a:ext>
            </a:extLst>
          </p:cNvPr>
          <p:cNvSpPr>
            <a:spLocks noGrp="1"/>
          </p:cNvSpPr>
          <p:nvPr>
            <p:ph type="title"/>
          </p:nvPr>
        </p:nvSpPr>
        <p:spPr>
          <a:xfrm>
            <a:off x="475891" y="179208"/>
            <a:ext cx="2905664" cy="911584"/>
          </a:xfrm>
        </p:spPr>
        <p:txBody>
          <a:bodyPr>
            <a:normAutofit/>
          </a:bodyPr>
          <a:lstStyle/>
          <a:p>
            <a:r>
              <a:rPr lang="en-US" sz="3200" b="1" dirty="0"/>
              <a:t>VMM Types</a:t>
            </a:r>
          </a:p>
        </p:txBody>
      </p:sp>
      <p:pic>
        <p:nvPicPr>
          <p:cNvPr id="7" name="Picture 6">
            <a:extLst>
              <a:ext uri="{FF2B5EF4-FFF2-40B4-BE49-F238E27FC236}">
                <a16:creationId xmlns:a16="http://schemas.microsoft.com/office/drawing/2014/main" id="{95A122A9-4AF5-43F3-AD73-D9D6BF8F0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723" y="1090792"/>
            <a:ext cx="8052332" cy="4532312"/>
          </a:xfrm>
          <a:prstGeom prst="rect">
            <a:avLst/>
          </a:prstGeom>
        </p:spPr>
      </p:pic>
      <p:sp>
        <p:nvSpPr>
          <p:cNvPr id="14" name="Title 1">
            <a:extLst>
              <a:ext uri="{FF2B5EF4-FFF2-40B4-BE49-F238E27FC236}">
                <a16:creationId xmlns:a16="http://schemas.microsoft.com/office/drawing/2014/main" id="{E8C2740E-0927-415E-B820-A84B58BA8BE5}"/>
              </a:ext>
            </a:extLst>
          </p:cNvPr>
          <p:cNvSpPr txBox="1">
            <a:spLocks/>
          </p:cNvSpPr>
          <p:nvPr/>
        </p:nvSpPr>
        <p:spPr>
          <a:xfrm>
            <a:off x="6738669" y="5167312"/>
            <a:ext cx="2819400" cy="911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t>Hosted Architecture</a:t>
            </a:r>
          </a:p>
        </p:txBody>
      </p:sp>
      <p:sp>
        <p:nvSpPr>
          <p:cNvPr id="15" name="Title 1">
            <a:extLst>
              <a:ext uri="{FF2B5EF4-FFF2-40B4-BE49-F238E27FC236}">
                <a16:creationId xmlns:a16="http://schemas.microsoft.com/office/drawing/2014/main" id="{084D2317-276E-46BB-92B0-34B551378C27}"/>
              </a:ext>
            </a:extLst>
          </p:cNvPr>
          <p:cNvSpPr txBox="1">
            <a:spLocks/>
          </p:cNvSpPr>
          <p:nvPr/>
        </p:nvSpPr>
        <p:spPr>
          <a:xfrm>
            <a:off x="1909119" y="5167312"/>
            <a:ext cx="4186881" cy="911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t>Bare-metal/Native Architecture</a:t>
            </a:r>
          </a:p>
        </p:txBody>
      </p:sp>
      <p:sp>
        <p:nvSpPr>
          <p:cNvPr id="8" name="Title 1">
            <a:extLst>
              <a:ext uri="{FF2B5EF4-FFF2-40B4-BE49-F238E27FC236}">
                <a16:creationId xmlns:a16="http://schemas.microsoft.com/office/drawing/2014/main" id="{6D1F415E-BA94-4706-BEFA-0CC36E2DCDE3}"/>
              </a:ext>
            </a:extLst>
          </p:cNvPr>
          <p:cNvSpPr txBox="1">
            <a:spLocks/>
          </p:cNvSpPr>
          <p:nvPr/>
        </p:nvSpPr>
        <p:spPr>
          <a:xfrm>
            <a:off x="6052850" y="5797226"/>
            <a:ext cx="4790932" cy="737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solidFill>
                  <a:srgbClr val="FF0000"/>
                </a:solidFill>
              </a:rPr>
              <a:t>Examples: VirtualBox, UTM, </a:t>
            </a:r>
            <a:r>
              <a:rPr lang="en-US" sz="2400" b="1" dirty="0" err="1">
                <a:solidFill>
                  <a:srgbClr val="FF0000"/>
                </a:solidFill>
              </a:rPr>
              <a:t>Vmware</a:t>
            </a:r>
            <a:endParaRPr lang="en-US" sz="2400" b="1" dirty="0">
              <a:solidFill>
                <a:srgbClr val="FF0000"/>
              </a:solidFill>
            </a:endParaRPr>
          </a:p>
        </p:txBody>
      </p:sp>
      <p:sp>
        <p:nvSpPr>
          <p:cNvPr id="9" name="Title 1">
            <a:extLst>
              <a:ext uri="{FF2B5EF4-FFF2-40B4-BE49-F238E27FC236}">
                <a16:creationId xmlns:a16="http://schemas.microsoft.com/office/drawing/2014/main" id="{92B24575-63E2-45B2-A58E-954178D793B1}"/>
              </a:ext>
            </a:extLst>
          </p:cNvPr>
          <p:cNvSpPr txBox="1">
            <a:spLocks/>
          </p:cNvSpPr>
          <p:nvPr/>
        </p:nvSpPr>
        <p:spPr>
          <a:xfrm>
            <a:off x="2018959" y="5767208"/>
            <a:ext cx="3967199" cy="737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solidFill>
                  <a:srgbClr val="FF0000"/>
                </a:solidFill>
              </a:rPr>
              <a:t>Examples: KVM, Xen, Hyper-V</a:t>
            </a:r>
          </a:p>
        </p:txBody>
      </p:sp>
    </p:spTree>
    <p:extLst>
      <p:ext uri="{BB962C8B-B14F-4D97-AF65-F5344CB8AC3E}">
        <p14:creationId xmlns:p14="http://schemas.microsoft.com/office/powerpoint/2010/main" val="1891057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F3A2-607F-5E44-824D-DEA8DA7B7FFE}"/>
              </a:ext>
            </a:extLst>
          </p:cNvPr>
          <p:cNvSpPr>
            <a:spLocks noGrp="1"/>
          </p:cNvSpPr>
          <p:nvPr>
            <p:ph type="title"/>
          </p:nvPr>
        </p:nvSpPr>
        <p:spPr>
          <a:xfrm>
            <a:off x="347546" y="318368"/>
            <a:ext cx="2905664" cy="911584"/>
          </a:xfrm>
        </p:spPr>
        <p:txBody>
          <a:bodyPr>
            <a:normAutofit/>
          </a:bodyPr>
          <a:lstStyle/>
          <a:p>
            <a:r>
              <a:rPr lang="en-US" sz="3200" b="1" dirty="0"/>
              <a:t>VMM Types</a:t>
            </a:r>
          </a:p>
        </p:txBody>
      </p:sp>
      <p:sp>
        <p:nvSpPr>
          <p:cNvPr id="3" name="Content Placeholder 2">
            <a:extLst>
              <a:ext uri="{FF2B5EF4-FFF2-40B4-BE49-F238E27FC236}">
                <a16:creationId xmlns:a16="http://schemas.microsoft.com/office/drawing/2014/main" id="{A5C00A18-CC1F-B44B-A070-EA1DB223F53F}"/>
              </a:ext>
            </a:extLst>
          </p:cNvPr>
          <p:cNvSpPr>
            <a:spLocks noGrp="1"/>
          </p:cNvSpPr>
          <p:nvPr>
            <p:ph idx="1"/>
          </p:nvPr>
        </p:nvSpPr>
        <p:spPr>
          <a:xfrm>
            <a:off x="347546" y="1276710"/>
            <a:ext cx="11450444" cy="4351338"/>
          </a:xfrm>
        </p:spPr>
        <p:txBody>
          <a:bodyPr>
            <a:normAutofit/>
          </a:bodyPr>
          <a:lstStyle/>
          <a:p>
            <a:r>
              <a:rPr lang="en-US" sz="2400" b="1" dirty="0"/>
              <a:t>Bare-Metal/Native Architecture</a:t>
            </a:r>
          </a:p>
          <a:p>
            <a:pPr lvl="1">
              <a:buFont typeface="Courier New" panose="02070309020205020404" pitchFamily="49" charset="0"/>
              <a:buChar char="o"/>
            </a:pPr>
            <a:r>
              <a:rPr lang="en-US" dirty="0"/>
              <a:t>VMM or Hypervisor is installed directly on hardware as the most privileged software. </a:t>
            </a:r>
          </a:p>
          <a:p>
            <a:pPr lvl="1">
              <a:buFont typeface="Courier New" panose="02070309020205020404" pitchFamily="49" charset="0"/>
              <a:buChar char="o"/>
            </a:pPr>
            <a:r>
              <a:rPr lang="en-US" dirty="0"/>
              <a:t>Acknowledged as preferred architecture for mainstream public clouds</a:t>
            </a:r>
          </a:p>
          <a:p>
            <a:pPr lvl="1">
              <a:buFont typeface="Courier New" panose="02070309020205020404" pitchFamily="49" charset="0"/>
              <a:buChar char="o"/>
            </a:pPr>
            <a:r>
              <a:rPr lang="en-US" dirty="0"/>
              <a:t>Examples: KVM, Xen, Hyper-V</a:t>
            </a:r>
          </a:p>
          <a:p>
            <a:endParaRPr lang="en-US" sz="2400" b="1" dirty="0"/>
          </a:p>
          <a:p>
            <a:r>
              <a:rPr lang="en-US" sz="2400" b="1" dirty="0"/>
              <a:t>Hosted Architecture</a:t>
            </a:r>
          </a:p>
          <a:p>
            <a:pPr lvl="1">
              <a:buFont typeface="Courier New" panose="02070309020205020404" pitchFamily="49" charset="0"/>
              <a:buChar char="o"/>
            </a:pPr>
            <a:r>
              <a:rPr lang="en-US" dirty="0"/>
              <a:t>Install as an application on an existing host OS, </a:t>
            </a:r>
            <a:r>
              <a:rPr lang="en-US" i="1" dirty="0"/>
              <a:t>e.g., </a:t>
            </a:r>
            <a:r>
              <a:rPr lang="en-US" dirty="0"/>
              <a:t>Windows, Linux, MacOS</a:t>
            </a:r>
          </a:p>
          <a:p>
            <a:pPr lvl="1">
              <a:buFont typeface="Courier New" panose="02070309020205020404" pitchFamily="49" charset="0"/>
              <a:buChar char="o"/>
            </a:pPr>
            <a:r>
              <a:rPr lang="en-US" dirty="0"/>
              <a:t>Examples: </a:t>
            </a:r>
            <a:r>
              <a:rPr lang="en-US" dirty="0" err="1"/>
              <a:t>Virtualbox</a:t>
            </a:r>
            <a:r>
              <a:rPr lang="en-US" dirty="0"/>
              <a:t>, UTM, </a:t>
            </a:r>
            <a:r>
              <a:rPr lang="en-US" dirty="0" err="1"/>
              <a:t>Vmware</a:t>
            </a:r>
            <a:r>
              <a:rPr lang="en-US" dirty="0"/>
              <a:t> </a:t>
            </a:r>
          </a:p>
          <a:p>
            <a:endParaRPr lang="en-US" dirty="0"/>
          </a:p>
        </p:txBody>
      </p:sp>
    </p:spTree>
    <p:extLst>
      <p:ext uri="{BB962C8B-B14F-4D97-AF65-F5344CB8AC3E}">
        <p14:creationId xmlns:p14="http://schemas.microsoft.com/office/powerpoint/2010/main" val="3812439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329" y="376791"/>
            <a:ext cx="6656614" cy="707896"/>
          </a:xfrm>
        </p:spPr>
        <p:txBody>
          <a:bodyPr>
            <a:normAutofit/>
          </a:bodyPr>
          <a:lstStyle/>
          <a:p>
            <a:r>
              <a:rPr lang="en-US" sz="3200" b="1" dirty="0"/>
              <a:t>VMM implementation on x86-64</a:t>
            </a:r>
          </a:p>
        </p:txBody>
      </p:sp>
      <p:sp>
        <p:nvSpPr>
          <p:cNvPr id="3" name="内容占位符 2"/>
          <p:cNvSpPr>
            <a:spLocks noGrp="1"/>
          </p:cNvSpPr>
          <p:nvPr>
            <p:ph idx="1"/>
          </p:nvPr>
        </p:nvSpPr>
        <p:spPr>
          <a:xfrm>
            <a:off x="397329" y="1278591"/>
            <a:ext cx="11408228" cy="2487866"/>
          </a:xfrm>
        </p:spPr>
        <p:txBody>
          <a:bodyPr>
            <a:normAutofit/>
          </a:bodyPr>
          <a:lstStyle/>
          <a:p>
            <a:r>
              <a:rPr lang="en-US" dirty="0"/>
              <a:t>H</a:t>
            </a:r>
            <a:r>
              <a:rPr lang="en-US" sz="2800" dirty="0"/>
              <a:t>ardware support: </a:t>
            </a:r>
            <a:r>
              <a:rPr lang="en-US" dirty="0"/>
              <a:t>Intel and AMD assist virtualization</a:t>
            </a:r>
          </a:p>
          <a:p>
            <a:pPr lvl="1"/>
            <a:r>
              <a:rPr lang="en-US" sz="2800" b="1" dirty="0"/>
              <a:t>Intel VT-x and AMD SVM: CPU and memory virtualization</a:t>
            </a:r>
          </a:p>
          <a:p>
            <a:pPr lvl="1"/>
            <a:r>
              <a:rPr lang="en-US" sz="2800" dirty="0"/>
              <a:t>Intel VT-d and AMD </a:t>
            </a:r>
            <a:r>
              <a:rPr lang="en-AU" sz="2800" dirty="0"/>
              <a:t>Vi: Device virtualization</a:t>
            </a:r>
            <a:endParaRPr lang="en-US" sz="2800" dirty="0"/>
          </a:p>
        </p:txBody>
      </p:sp>
      <p:sp>
        <p:nvSpPr>
          <p:cNvPr id="5" name="内容占位符 2">
            <a:extLst>
              <a:ext uri="{FF2B5EF4-FFF2-40B4-BE49-F238E27FC236}">
                <a16:creationId xmlns:a16="http://schemas.microsoft.com/office/drawing/2014/main" id="{3E669FFD-9231-4F84-A852-0FA39C75219A}"/>
              </a:ext>
            </a:extLst>
          </p:cNvPr>
          <p:cNvSpPr txBox="1">
            <a:spLocks/>
          </p:cNvSpPr>
          <p:nvPr/>
        </p:nvSpPr>
        <p:spPr>
          <a:xfrm>
            <a:off x="397329" y="1073022"/>
            <a:ext cx="10515600" cy="11148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ClrTx/>
              <a:buSzTx/>
              <a:buNone/>
            </a:pPr>
            <a:endParaRPr lang="en-US" dirty="0"/>
          </a:p>
        </p:txBody>
      </p:sp>
    </p:spTree>
    <p:extLst>
      <p:ext uri="{BB962C8B-B14F-4D97-AF65-F5344CB8AC3E}">
        <p14:creationId xmlns:p14="http://schemas.microsoft.com/office/powerpoint/2010/main" val="3803287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487" y="246994"/>
            <a:ext cx="6999514" cy="940959"/>
          </a:xfrm>
        </p:spPr>
        <p:txBody>
          <a:bodyPr>
            <a:normAutofit/>
          </a:bodyPr>
          <a:lstStyle/>
          <a:p>
            <a:r>
              <a:rPr lang="en-US" sz="3200" b="1" dirty="0">
                <a:ea typeface="ＭＳ Ｐゴシック" charset="0"/>
                <a:cs typeface="Arial" charset="0"/>
              </a:rPr>
              <a:t>CPU non-virtualization</a:t>
            </a:r>
            <a:endParaRPr lang="en-US" sz="3200" b="1" dirty="0"/>
          </a:p>
        </p:txBody>
      </p:sp>
      <p:grpSp>
        <p:nvGrpSpPr>
          <p:cNvPr id="31" name="组合 30"/>
          <p:cNvGrpSpPr/>
          <p:nvPr/>
        </p:nvGrpSpPr>
        <p:grpSpPr>
          <a:xfrm>
            <a:off x="9321352" y="2367281"/>
            <a:ext cx="1944216" cy="2592288"/>
            <a:chOff x="2267744" y="2852936"/>
            <a:chExt cx="1944216" cy="2592288"/>
          </a:xfrm>
        </p:grpSpPr>
        <p:sp>
          <p:nvSpPr>
            <p:cNvPr id="32" name="矩形 31"/>
            <p:cNvSpPr/>
            <p:nvPr/>
          </p:nvSpPr>
          <p:spPr>
            <a:xfrm>
              <a:off x="2267744" y="2852936"/>
              <a:ext cx="1944216" cy="2592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33" name="组合 18"/>
            <p:cNvGrpSpPr/>
            <p:nvPr/>
          </p:nvGrpSpPr>
          <p:grpSpPr>
            <a:xfrm>
              <a:off x="2555776" y="3068960"/>
              <a:ext cx="1368152" cy="2261865"/>
              <a:chOff x="2555776" y="3068960"/>
              <a:chExt cx="1368152" cy="2261865"/>
            </a:xfrm>
          </p:grpSpPr>
          <p:cxnSp>
            <p:nvCxnSpPr>
              <p:cNvPr id="34" name="直接连接符 33"/>
              <p:cNvCxnSpPr/>
              <p:nvPr/>
            </p:nvCxnSpPr>
            <p:spPr>
              <a:xfrm>
                <a:off x="2555776" y="4797152"/>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790907" y="4869160"/>
                <a:ext cx="883575" cy="461665"/>
              </a:xfrm>
              <a:prstGeom prst="rect">
                <a:avLst/>
              </a:prstGeom>
              <a:noFill/>
            </p:spPr>
            <p:txBody>
              <a:bodyPr wrap="none" rtlCol="0">
                <a:spAutoFit/>
              </a:bodyPr>
              <a:lstStyle/>
              <a:p>
                <a:r>
                  <a:rPr lang="en-US" sz="2400" dirty="0">
                    <a:latin typeface="+mn-lt"/>
                  </a:rPr>
                  <a:t>Ring0</a:t>
                </a:r>
              </a:p>
            </p:txBody>
          </p:sp>
          <p:cxnSp>
            <p:nvCxnSpPr>
              <p:cNvPr id="36" name="直接连接符 35"/>
              <p:cNvCxnSpPr/>
              <p:nvPr/>
            </p:nvCxnSpPr>
            <p:spPr>
              <a:xfrm>
                <a:off x="2555776" y="4221088"/>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790907" y="4293097"/>
                <a:ext cx="883575" cy="461665"/>
              </a:xfrm>
              <a:prstGeom prst="rect">
                <a:avLst/>
              </a:prstGeom>
              <a:noFill/>
            </p:spPr>
            <p:txBody>
              <a:bodyPr wrap="none" rtlCol="0">
                <a:spAutoFit/>
              </a:bodyPr>
              <a:lstStyle/>
              <a:p>
                <a:r>
                  <a:rPr lang="en-US" sz="2400" dirty="0">
                    <a:latin typeface="+mn-lt"/>
                  </a:rPr>
                  <a:t>Ring1</a:t>
                </a:r>
              </a:p>
            </p:txBody>
          </p:sp>
          <p:cxnSp>
            <p:nvCxnSpPr>
              <p:cNvPr id="38" name="直接连接符 37"/>
              <p:cNvCxnSpPr/>
              <p:nvPr/>
            </p:nvCxnSpPr>
            <p:spPr>
              <a:xfrm>
                <a:off x="2555776" y="3645024"/>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790907" y="3717032"/>
                <a:ext cx="883575" cy="461665"/>
              </a:xfrm>
              <a:prstGeom prst="rect">
                <a:avLst/>
              </a:prstGeom>
              <a:noFill/>
            </p:spPr>
            <p:txBody>
              <a:bodyPr wrap="none" rtlCol="0">
                <a:spAutoFit/>
              </a:bodyPr>
              <a:lstStyle/>
              <a:p>
                <a:r>
                  <a:rPr lang="en-US" sz="2400" dirty="0">
                    <a:latin typeface="+mn-lt"/>
                  </a:rPr>
                  <a:t>Ring2</a:t>
                </a:r>
              </a:p>
            </p:txBody>
          </p:sp>
          <p:cxnSp>
            <p:nvCxnSpPr>
              <p:cNvPr id="40" name="直接连接符 39"/>
              <p:cNvCxnSpPr/>
              <p:nvPr/>
            </p:nvCxnSpPr>
            <p:spPr>
              <a:xfrm>
                <a:off x="2555776" y="3068960"/>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0907" y="3140968"/>
                <a:ext cx="883575" cy="461665"/>
              </a:xfrm>
              <a:prstGeom prst="rect">
                <a:avLst/>
              </a:prstGeom>
              <a:noFill/>
            </p:spPr>
            <p:txBody>
              <a:bodyPr wrap="none" rtlCol="0">
                <a:spAutoFit/>
              </a:bodyPr>
              <a:lstStyle/>
              <a:p>
                <a:r>
                  <a:rPr lang="en-US" sz="2400" dirty="0">
                    <a:latin typeface="+mn-lt"/>
                  </a:rPr>
                  <a:t>Ring3</a:t>
                </a:r>
              </a:p>
            </p:txBody>
          </p:sp>
        </p:grpSp>
      </p:grpSp>
    </p:spTree>
    <p:extLst>
      <p:ext uri="{BB962C8B-B14F-4D97-AF65-F5344CB8AC3E}">
        <p14:creationId xmlns:p14="http://schemas.microsoft.com/office/powerpoint/2010/main" val="123679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487" y="246994"/>
            <a:ext cx="6999514" cy="940959"/>
          </a:xfrm>
        </p:spPr>
        <p:txBody>
          <a:bodyPr>
            <a:normAutofit/>
          </a:bodyPr>
          <a:lstStyle/>
          <a:p>
            <a:r>
              <a:rPr lang="en-US" sz="3200" b="1" dirty="0">
                <a:ea typeface="ＭＳ Ｐゴシック" charset="0"/>
                <a:cs typeface="Arial" charset="0"/>
              </a:rPr>
              <a:t>CPU virtualization</a:t>
            </a:r>
            <a:r>
              <a:rPr lang="en-US" sz="3200" b="1" dirty="0"/>
              <a:t>: Intel VT-x &amp; AMD SVM</a:t>
            </a:r>
          </a:p>
        </p:txBody>
      </p:sp>
      <p:grpSp>
        <p:nvGrpSpPr>
          <p:cNvPr id="30" name="组合 29"/>
          <p:cNvGrpSpPr/>
          <p:nvPr/>
        </p:nvGrpSpPr>
        <p:grpSpPr>
          <a:xfrm>
            <a:off x="5981700" y="2367281"/>
            <a:ext cx="1944216" cy="2592288"/>
            <a:chOff x="2267744" y="2852936"/>
            <a:chExt cx="1944216" cy="2592288"/>
          </a:xfrm>
        </p:grpSpPr>
        <p:sp>
          <p:nvSpPr>
            <p:cNvPr id="29" name="矩形 28"/>
            <p:cNvSpPr/>
            <p:nvPr/>
          </p:nvSpPr>
          <p:spPr>
            <a:xfrm>
              <a:off x="2267744" y="2852936"/>
              <a:ext cx="1944216" cy="2592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9" name="组合 18"/>
            <p:cNvGrpSpPr/>
            <p:nvPr/>
          </p:nvGrpSpPr>
          <p:grpSpPr>
            <a:xfrm>
              <a:off x="2555776" y="3068960"/>
              <a:ext cx="1368152" cy="2261865"/>
              <a:chOff x="2555776" y="3068960"/>
              <a:chExt cx="1368152" cy="2261865"/>
            </a:xfrm>
          </p:grpSpPr>
          <p:cxnSp>
            <p:nvCxnSpPr>
              <p:cNvPr id="7" name="直接连接符 6"/>
              <p:cNvCxnSpPr/>
              <p:nvPr/>
            </p:nvCxnSpPr>
            <p:spPr>
              <a:xfrm>
                <a:off x="2555776" y="4797152"/>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90907" y="4869160"/>
                <a:ext cx="883575" cy="461665"/>
              </a:xfrm>
              <a:prstGeom prst="rect">
                <a:avLst/>
              </a:prstGeom>
              <a:noFill/>
            </p:spPr>
            <p:txBody>
              <a:bodyPr wrap="none" rtlCol="0">
                <a:spAutoFit/>
              </a:bodyPr>
              <a:lstStyle/>
              <a:p>
                <a:r>
                  <a:rPr lang="en-US" sz="2400" dirty="0">
                    <a:latin typeface="+mn-lt"/>
                  </a:rPr>
                  <a:t>Ring0</a:t>
                </a:r>
              </a:p>
            </p:txBody>
          </p:sp>
          <p:cxnSp>
            <p:nvCxnSpPr>
              <p:cNvPr id="13" name="直接连接符 12"/>
              <p:cNvCxnSpPr/>
              <p:nvPr/>
            </p:nvCxnSpPr>
            <p:spPr>
              <a:xfrm>
                <a:off x="2555776" y="4221088"/>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90907" y="4293097"/>
                <a:ext cx="883575" cy="461665"/>
              </a:xfrm>
              <a:prstGeom prst="rect">
                <a:avLst/>
              </a:prstGeom>
              <a:noFill/>
            </p:spPr>
            <p:txBody>
              <a:bodyPr wrap="none" rtlCol="0">
                <a:spAutoFit/>
              </a:bodyPr>
              <a:lstStyle/>
              <a:p>
                <a:r>
                  <a:rPr lang="en-US" sz="2400" dirty="0">
                    <a:latin typeface="+mn-lt"/>
                  </a:rPr>
                  <a:t>Ring1</a:t>
                </a:r>
              </a:p>
            </p:txBody>
          </p:sp>
          <p:cxnSp>
            <p:nvCxnSpPr>
              <p:cNvPr id="15" name="直接连接符 14"/>
              <p:cNvCxnSpPr/>
              <p:nvPr/>
            </p:nvCxnSpPr>
            <p:spPr>
              <a:xfrm>
                <a:off x="2555776" y="3645024"/>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790907" y="3717032"/>
                <a:ext cx="883575" cy="461665"/>
              </a:xfrm>
              <a:prstGeom prst="rect">
                <a:avLst/>
              </a:prstGeom>
              <a:noFill/>
            </p:spPr>
            <p:txBody>
              <a:bodyPr wrap="none" rtlCol="0">
                <a:spAutoFit/>
              </a:bodyPr>
              <a:lstStyle/>
              <a:p>
                <a:r>
                  <a:rPr lang="en-US" sz="2400" dirty="0">
                    <a:latin typeface="+mn-lt"/>
                  </a:rPr>
                  <a:t>Ring2</a:t>
                </a:r>
              </a:p>
            </p:txBody>
          </p:sp>
          <p:cxnSp>
            <p:nvCxnSpPr>
              <p:cNvPr id="17" name="直接连接符 16"/>
              <p:cNvCxnSpPr/>
              <p:nvPr/>
            </p:nvCxnSpPr>
            <p:spPr>
              <a:xfrm>
                <a:off x="2555776" y="3068960"/>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790907" y="3140968"/>
                <a:ext cx="883575" cy="461665"/>
              </a:xfrm>
              <a:prstGeom prst="rect">
                <a:avLst/>
              </a:prstGeom>
              <a:noFill/>
            </p:spPr>
            <p:txBody>
              <a:bodyPr wrap="none" rtlCol="0">
                <a:spAutoFit/>
              </a:bodyPr>
              <a:lstStyle/>
              <a:p>
                <a:r>
                  <a:rPr lang="en-US" sz="2400" dirty="0">
                    <a:latin typeface="+mn-lt"/>
                  </a:rPr>
                  <a:t>Ring3</a:t>
                </a:r>
              </a:p>
            </p:txBody>
          </p:sp>
        </p:grpSp>
      </p:grpSp>
      <p:grpSp>
        <p:nvGrpSpPr>
          <p:cNvPr id="31" name="组合 30"/>
          <p:cNvGrpSpPr/>
          <p:nvPr/>
        </p:nvGrpSpPr>
        <p:grpSpPr>
          <a:xfrm>
            <a:off x="9321352" y="2367281"/>
            <a:ext cx="1944216" cy="2592288"/>
            <a:chOff x="2267744" y="2852936"/>
            <a:chExt cx="1944216" cy="2592288"/>
          </a:xfrm>
        </p:grpSpPr>
        <p:sp>
          <p:nvSpPr>
            <p:cNvPr id="32" name="矩形 31"/>
            <p:cNvSpPr/>
            <p:nvPr/>
          </p:nvSpPr>
          <p:spPr>
            <a:xfrm>
              <a:off x="2267744" y="2852936"/>
              <a:ext cx="1944216" cy="2592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33" name="组合 18"/>
            <p:cNvGrpSpPr/>
            <p:nvPr/>
          </p:nvGrpSpPr>
          <p:grpSpPr>
            <a:xfrm>
              <a:off x="2555776" y="3068960"/>
              <a:ext cx="1368152" cy="2261865"/>
              <a:chOff x="2555776" y="3068960"/>
              <a:chExt cx="1368152" cy="2261865"/>
            </a:xfrm>
          </p:grpSpPr>
          <p:cxnSp>
            <p:nvCxnSpPr>
              <p:cNvPr id="34" name="直接连接符 33"/>
              <p:cNvCxnSpPr/>
              <p:nvPr/>
            </p:nvCxnSpPr>
            <p:spPr>
              <a:xfrm>
                <a:off x="2555776" y="4797152"/>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790907" y="4869160"/>
                <a:ext cx="883575" cy="461665"/>
              </a:xfrm>
              <a:prstGeom prst="rect">
                <a:avLst/>
              </a:prstGeom>
              <a:noFill/>
            </p:spPr>
            <p:txBody>
              <a:bodyPr wrap="none" rtlCol="0">
                <a:spAutoFit/>
              </a:bodyPr>
              <a:lstStyle/>
              <a:p>
                <a:r>
                  <a:rPr lang="en-US" sz="2400" dirty="0">
                    <a:latin typeface="+mn-lt"/>
                  </a:rPr>
                  <a:t>Ring0</a:t>
                </a:r>
              </a:p>
            </p:txBody>
          </p:sp>
          <p:cxnSp>
            <p:nvCxnSpPr>
              <p:cNvPr id="36" name="直接连接符 35"/>
              <p:cNvCxnSpPr/>
              <p:nvPr/>
            </p:nvCxnSpPr>
            <p:spPr>
              <a:xfrm>
                <a:off x="2555776" y="4221088"/>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790907" y="4293097"/>
                <a:ext cx="883575" cy="461665"/>
              </a:xfrm>
              <a:prstGeom prst="rect">
                <a:avLst/>
              </a:prstGeom>
              <a:noFill/>
            </p:spPr>
            <p:txBody>
              <a:bodyPr wrap="none" rtlCol="0">
                <a:spAutoFit/>
              </a:bodyPr>
              <a:lstStyle/>
              <a:p>
                <a:r>
                  <a:rPr lang="en-US" sz="2400" dirty="0">
                    <a:latin typeface="+mn-lt"/>
                  </a:rPr>
                  <a:t>Ring1</a:t>
                </a:r>
              </a:p>
            </p:txBody>
          </p:sp>
          <p:cxnSp>
            <p:nvCxnSpPr>
              <p:cNvPr id="38" name="直接连接符 37"/>
              <p:cNvCxnSpPr/>
              <p:nvPr/>
            </p:nvCxnSpPr>
            <p:spPr>
              <a:xfrm>
                <a:off x="2555776" y="3645024"/>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790907" y="3717032"/>
                <a:ext cx="883575" cy="461665"/>
              </a:xfrm>
              <a:prstGeom prst="rect">
                <a:avLst/>
              </a:prstGeom>
              <a:noFill/>
            </p:spPr>
            <p:txBody>
              <a:bodyPr wrap="none" rtlCol="0">
                <a:spAutoFit/>
              </a:bodyPr>
              <a:lstStyle/>
              <a:p>
                <a:r>
                  <a:rPr lang="en-US" sz="2400" dirty="0">
                    <a:latin typeface="+mn-lt"/>
                  </a:rPr>
                  <a:t>Ring2</a:t>
                </a:r>
              </a:p>
            </p:txBody>
          </p:sp>
          <p:cxnSp>
            <p:nvCxnSpPr>
              <p:cNvPr id="40" name="直接连接符 39"/>
              <p:cNvCxnSpPr/>
              <p:nvPr/>
            </p:nvCxnSpPr>
            <p:spPr>
              <a:xfrm>
                <a:off x="2555776" y="3068960"/>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0907" y="3140968"/>
                <a:ext cx="883575" cy="461665"/>
              </a:xfrm>
              <a:prstGeom prst="rect">
                <a:avLst/>
              </a:prstGeom>
              <a:noFill/>
            </p:spPr>
            <p:txBody>
              <a:bodyPr wrap="none" rtlCol="0">
                <a:spAutoFit/>
              </a:bodyPr>
              <a:lstStyle/>
              <a:p>
                <a:r>
                  <a:rPr lang="en-US" sz="2400" dirty="0">
                    <a:latin typeface="+mn-lt"/>
                  </a:rPr>
                  <a:t>Ring3</a:t>
                </a:r>
              </a:p>
            </p:txBody>
          </p:sp>
        </p:grpSp>
      </p:grpSp>
      <p:sp>
        <p:nvSpPr>
          <p:cNvPr id="42" name="TextBox 41"/>
          <p:cNvSpPr txBox="1"/>
          <p:nvPr/>
        </p:nvSpPr>
        <p:spPr>
          <a:xfrm>
            <a:off x="5478486" y="1863226"/>
            <a:ext cx="2845267" cy="461665"/>
          </a:xfrm>
          <a:prstGeom prst="rect">
            <a:avLst/>
          </a:prstGeom>
          <a:noFill/>
        </p:spPr>
        <p:txBody>
          <a:bodyPr wrap="none" rtlCol="0">
            <a:spAutoFit/>
          </a:bodyPr>
          <a:lstStyle/>
          <a:p>
            <a:r>
              <a:rPr lang="en-US" sz="2400" dirty="0">
                <a:latin typeface="+mn-lt"/>
              </a:rPr>
              <a:t>Host/VMX root mode</a:t>
            </a:r>
          </a:p>
        </p:txBody>
      </p:sp>
      <p:sp>
        <p:nvSpPr>
          <p:cNvPr id="43" name="TextBox 42"/>
          <p:cNvSpPr txBox="1"/>
          <p:nvPr/>
        </p:nvSpPr>
        <p:spPr>
          <a:xfrm>
            <a:off x="8465960" y="1863226"/>
            <a:ext cx="3600281" cy="461665"/>
          </a:xfrm>
          <a:prstGeom prst="rect">
            <a:avLst/>
          </a:prstGeom>
          <a:noFill/>
        </p:spPr>
        <p:txBody>
          <a:bodyPr wrap="none" rtlCol="0">
            <a:spAutoFit/>
          </a:bodyPr>
          <a:lstStyle/>
          <a:p>
            <a:r>
              <a:rPr lang="en-US" sz="2400" dirty="0">
                <a:latin typeface="+mn-lt"/>
              </a:rPr>
              <a:t>Guest/VMX non-root mode</a:t>
            </a:r>
          </a:p>
        </p:txBody>
      </p:sp>
      <p:sp>
        <p:nvSpPr>
          <p:cNvPr id="48" name="Rectangle 3">
            <a:extLst>
              <a:ext uri="{FF2B5EF4-FFF2-40B4-BE49-F238E27FC236}">
                <a16:creationId xmlns:a16="http://schemas.microsoft.com/office/drawing/2014/main" id="{B1B5B264-8B45-4E50-A9FE-B4CE26927C39}"/>
              </a:ext>
            </a:extLst>
          </p:cNvPr>
          <p:cNvSpPr txBox="1">
            <a:spLocks noChangeArrowheads="1"/>
          </p:cNvSpPr>
          <p:nvPr/>
        </p:nvSpPr>
        <p:spPr>
          <a:xfrm>
            <a:off x="274831" y="2398123"/>
            <a:ext cx="5559588" cy="2674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4474" indent="-344474" fontAlgn="auto">
              <a:spcAft>
                <a:spcPts val="0"/>
              </a:spcAft>
              <a:buClrTx/>
              <a:buSzTx/>
              <a:defRPr/>
            </a:pPr>
            <a:r>
              <a:rPr lang="en-US" dirty="0">
                <a:ea typeface="ＭＳ Ｐゴシック" charset="0"/>
                <a:cs typeface="ＭＳ Ｐゴシック" charset="0"/>
              </a:rPr>
              <a:t>Two VT-x operating modes</a:t>
            </a:r>
          </a:p>
          <a:p>
            <a:pPr marL="690535" lvl="1" indent="-344474" fontAlgn="auto">
              <a:spcAft>
                <a:spcPts val="0"/>
              </a:spcAft>
              <a:buClrTx/>
              <a:buSzTx/>
              <a:defRPr/>
            </a:pPr>
            <a:r>
              <a:rPr lang="en-US" sz="2800" dirty="0">
                <a:ea typeface="ＭＳ Ｐゴシック" charset="0"/>
              </a:rPr>
              <a:t>Less-privileged mode</a:t>
            </a:r>
            <a:br>
              <a:rPr lang="en-US" sz="2800" dirty="0">
                <a:ea typeface="ＭＳ Ｐゴシック" charset="0"/>
              </a:rPr>
            </a:br>
            <a:r>
              <a:rPr lang="en-US" sz="2800" dirty="0">
                <a:ea typeface="ＭＳ Ｐゴシック" charset="0"/>
              </a:rPr>
              <a:t>(guest or VMX non-root) for guest OSes</a:t>
            </a:r>
          </a:p>
          <a:p>
            <a:pPr marL="690535" lvl="1" indent="-344474" fontAlgn="auto">
              <a:spcAft>
                <a:spcPts val="0"/>
              </a:spcAft>
              <a:buClrTx/>
              <a:buSzTx/>
              <a:defRPr/>
            </a:pPr>
            <a:r>
              <a:rPr lang="en-US" sz="2800" dirty="0">
                <a:ea typeface="ＭＳ Ｐゴシック" charset="0"/>
              </a:rPr>
              <a:t>More-privileged mode</a:t>
            </a:r>
            <a:br>
              <a:rPr lang="en-US" sz="2800" dirty="0">
                <a:ea typeface="ＭＳ Ｐゴシック" charset="0"/>
              </a:rPr>
            </a:br>
            <a:r>
              <a:rPr lang="en-US" sz="2800" dirty="0">
                <a:ea typeface="ＭＳ Ｐゴシック" charset="0"/>
              </a:rPr>
              <a:t>(host or VMX root) for VMM</a:t>
            </a:r>
          </a:p>
        </p:txBody>
      </p:sp>
    </p:spTree>
    <p:extLst>
      <p:ext uri="{BB962C8B-B14F-4D97-AF65-F5344CB8AC3E}">
        <p14:creationId xmlns:p14="http://schemas.microsoft.com/office/powerpoint/2010/main" val="1560812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7">
            <a:extLst>
              <a:ext uri="{FF2B5EF4-FFF2-40B4-BE49-F238E27FC236}">
                <a16:creationId xmlns:a16="http://schemas.microsoft.com/office/drawing/2014/main" id="{450E4E96-9355-45BF-AA1B-CEEEF4101789}"/>
              </a:ext>
            </a:extLst>
          </p:cNvPr>
          <p:cNvSpPr>
            <a:spLocks noChangeArrowheads="1"/>
          </p:cNvSpPr>
          <p:nvPr/>
        </p:nvSpPr>
        <p:spPr bwMode="auto">
          <a:xfrm>
            <a:off x="7937838" y="3679407"/>
            <a:ext cx="3540462" cy="1359124"/>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800">
              <a:effectLst>
                <a:outerShdw blurRad="38100" dist="38100" dir="2700000" algn="tl">
                  <a:srgbClr val="000000"/>
                </a:outerShdw>
              </a:effectLst>
            </a:endParaRPr>
          </a:p>
        </p:txBody>
      </p:sp>
      <p:sp>
        <p:nvSpPr>
          <p:cNvPr id="275473" name="Rectangle 17"/>
          <p:cNvSpPr>
            <a:spLocks noChangeArrowheads="1"/>
          </p:cNvSpPr>
          <p:nvPr/>
        </p:nvSpPr>
        <p:spPr bwMode="auto">
          <a:xfrm>
            <a:off x="9736004" y="1744664"/>
            <a:ext cx="1382713" cy="1501775"/>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800">
              <a:effectLst>
                <a:outerShdw blurRad="38100" dist="38100" dir="2700000" algn="tl">
                  <a:srgbClr val="000000"/>
                </a:outerShdw>
              </a:effectLst>
            </a:endParaRPr>
          </a:p>
        </p:txBody>
      </p:sp>
      <p:sp>
        <p:nvSpPr>
          <p:cNvPr id="275460" name="Rectangle 4"/>
          <p:cNvSpPr>
            <a:spLocks noChangeArrowheads="1"/>
          </p:cNvSpPr>
          <p:nvPr/>
        </p:nvSpPr>
        <p:spPr bwMode="auto">
          <a:xfrm>
            <a:off x="8081830" y="1752602"/>
            <a:ext cx="1382713" cy="1501775"/>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800">
              <a:effectLst>
                <a:outerShdw blurRad="38100" dist="38100" dir="2700000" algn="tl">
                  <a:srgbClr val="000000"/>
                </a:outerShdw>
              </a:effectLst>
            </a:endParaRPr>
          </a:p>
        </p:txBody>
      </p:sp>
      <p:sp>
        <p:nvSpPr>
          <p:cNvPr id="63493" name="Text Box 5"/>
          <p:cNvSpPr txBox="1">
            <a:spLocks noChangeArrowheads="1"/>
          </p:cNvSpPr>
          <p:nvPr/>
        </p:nvSpPr>
        <p:spPr bwMode="auto">
          <a:xfrm>
            <a:off x="7122177" y="2178051"/>
            <a:ext cx="57868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3</a:t>
            </a:r>
          </a:p>
        </p:txBody>
      </p:sp>
      <p:sp>
        <p:nvSpPr>
          <p:cNvPr id="63494" name="Text Box 6"/>
          <p:cNvSpPr txBox="1">
            <a:spLocks noChangeArrowheads="1"/>
          </p:cNvSpPr>
          <p:nvPr/>
        </p:nvSpPr>
        <p:spPr bwMode="auto">
          <a:xfrm>
            <a:off x="7122177" y="2835275"/>
            <a:ext cx="57868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0</a:t>
            </a:r>
          </a:p>
        </p:txBody>
      </p:sp>
      <p:sp>
        <p:nvSpPr>
          <p:cNvPr id="63495" name="Text Box 7"/>
          <p:cNvSpPr txBox="1">
            <a:spLocks noChangeArrowheads="1"/>
          </p:cNvSpPr>
          <p:nvPr/>
        </p:nvSpPr>
        <p:spPr bwMode="auto">
          <a:xfrm>
            <a:off x="5909528" y="4172585"/>
            <a:ext cx="101374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lIns="0" tIns="0" rIns="0" bIns="0">
            <a:spAutoFit/>
          </a:bodyPr>
          <a:lstStyle/>
          <a:p>
            <a:r>
              <a:rPr lang="en-US" sz="1800" dirty="0">
                <a:latin typeface="+mn-lt"/>
              </a:rPr>
              <a:t>VMX Root</a:t>
            </a:r>
          </a:p>
        </p:txBody>
      </p:sp>
      <p:sp>
        <p:nvSpPr>
          <p:cNvPr id="275464" name="Rectangle 8"/>
          <p:cNvSpPr>
            <a:spLocks noChangeArrowheads="1"/>
          </p:cNvSpPr>
          <p:nvPr/>
        </p:nvSpPr>
        <p:spPr bwMode="auto">
          <a:xfrm>
            <a:off x="8080241" y="3808693"/>
            <a:ext cx="3255962" cy="369332"/>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endParaRPr lang="en-US" sz="1800">
              <a:latin typeface="+mn-lt"/>
            </a:endParaRPr>
          </a:p>
        </p:txBody>
      </p:sp>
      <p:sp>
        <p:nvSpPr>
          <p:cNvPr id="63497" name="Text Box 9"/>
          <p:cNvSpPr txBox="1">
            <a:spLocks noChangeArrowheads="1"/>
          </p:cNvSpPr>
          <p:nvPr/>
        </p:nvSpPr>
        <p:spPr bwMode="auto">
          <a:xfrm>
            <a:off x="8344062" y="1371329"/>
            <a:ext cx="858248"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pPr>
              <a:lnSpc>
                <a:spcPct val="95000"/>
              </a:lnSpc>
            </a:pPr>
            <a:r>
              <a:rPr lang="en-US" sz="1800" dirty="0">
                <a:latin typeface="+mn-lt"/>
              </a:rPr>
              <a:t>Guest OS</a:t>
            </a:r>
          </a:p>
        </p:txBody>
      </p:sp>
      <p:sp>
        <p:nvSpPr>
          <p:cNvPr id="275466" name="Line 10"/>
          <p:cNvSpPr>
            <a:spLocks noChangeShapeType="1"/>
          </p:cNvSpPr>
          <p:nvPr/>
        </p:nvSpPr>
        <p:spPr bwMode="auto">
          <a:xfrm>
            <a:off x="8718416" y="2414589"/>
            <a:ext cx="0" cy="561976"/>
          </a:xfrm>
          <a:prstGeom prst="line">
            <a:avLst/>
          </a:prstGeom>
          <a:noFill/>
          <a:ln w="19050">
            <a:solidFill>
              <a:schemeClr val="tx1"/>
            </a:solidFill>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63499" name="Rectangle 11"/>
          <p:cNvSpPr>
            <a:spLocks noChangeArrowheads="1"/>
          </p:cNvSpPr>
          <p:nvPr/>
        </p:nvSpPr>
        <p:spPr bwMode="gray">
          <a:xfrm>
            <a:off x="8277092" y="2100265"/>
            <a:ext cx="879475" cy="403225"/>
          </a:xfrm>
          <a:prstGeom prst="rect">
            <a:avLst/>
          </a:prstGeom>
          <a:solidFill>
            <a:schemeClr val="bg1"/>
          </a:solidFill>
          <a:ln w="25400">
            <a:solidFill>
              <a:schemeClr val="tx1"/>
            </a:solidFill>
            <a:miter lim="800000"/>
            <a:headEnd type="none" w="sm" len="sm"/>
            <a:tailEnd type="none" w="sm" len="sm"/>
          </a:ln>
          <a:effectLst>
            <a:prstShdw prst="shdw13" dist="143684" dir="18900000">
              <a:srgbClr val="292929">
                <a:alpha val="74997"/>
              </a:srgbClr>
            </a:prstShdw>
          </a:effectLst>
        </p:spPr>
        <p:txBody>
          <a:bodyPr wrap="none" lIns="0" rIns="0" anchor="ctr"/>
          <a:lstStyle/>
          <a:p>
            <a:pPr>
              <a:tabLst>
                <a:tab pos="857215" algn="ctr"/>
                <a:tab pos="1257250" algn="ctr"/>
                <a:tab pos="1428692" algn="ctr"/>
              </a:tabLst>
            </a:pPr>
            <a:r>
              <a:rPr lang="en-US" sz="1800" dirty="0">
                <a:latin typeface="+mn-lt"/>
              </a:rPr>
              <a:t>Apps</a:t>
            </a:r>
          </a:p>
        </p:txBody>
      </p:sp>
      <p:sp>
        <p:nvSpPr>
          <p:cNvPr id="63500" name="Rectangle 12"/>
          <p:cNvSpPr>
            <a:spLocks noChangeArrowheads="1"/>
          </p:cNvSpPr>
          <p:nvPr/>
        </p:nvSpPr>
        <p:spPr bwMode="gray">
          <a:xfrm>
            <a:off x="8277092" y="2784476"/>
            <a:ext cx="879475" cy="322264"/>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r>
              <a:rPr lang="en-US" sz="1800" dirty="0">
                <a:latin typeface="+mn-lt"/>
              </a:rPr>
              <a:t>Kernel</a:t>
            </a:r>
            <a:r>
              <a:rPr lang="en-US" sz="1800" dirty="0"/>
              <a:t> </a:t>
            </a:r>
          </a:p>
        </p:txBody>
      </p:sp>
      <p:grpSp>
        <p:nvGrpSpPr>
          <p:cNvPr id="63501" name="Group 13"/>
          <p:cNvGrpSpPr>
            <a:grpSpLocks/>
          </p:cNvGrpSpPr>
          <p:nvPr/>
        </p:nvGrpSpPr>
        <p:grpSpPr bwMode="auto">
          <a:xfrm>
            <a:off x="7249978" y="2638426"/>
            <a:ext cx="4191000" cy="758825"/>
            <a:chOff x="701" y="1936"/>
            <a:chExt cx="3568" cy="542"/>
          </a:xfrm>
        </p:grpSpPr>
        <p:sp>
          <p:nvSpPr>
            <p:cNvPr id="275470" name="Line 14"/>
            <p:cNvSpPr>
              <a:spLocks noChangeShapeType="1"/>
            </p:cNvSpPr>
            <p:nvPr/>
          </p:nvSpPr>
          <p:spPr bwMode="auto">
            <a:xfrm>
              <a:off x="701" y="1936"/>
              <a:ext cx="3568" cy="0"/>
            </a:xfrm>
            <a:prstGeom prst="line">
              <a:avLst/>
            </a:prstGeom>
            <a:noFill/>
            <a:ln w="12700">
              <a:solidFill>
                <a:schemeClr val="tx1"/>
              </a:solidFill>
              <a:prstDash val="dash"/>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275471" name="Line 15"/>
            <p:cNvSpPr>
              <a:spLocks noChangeShapeType="1"/>
            </p:cNvSpPr>
            <p:nvPr/>
          </p:nvSpPr>
          <p:spPr bwMode="auto">
            <a:xfrm>
              <a:off x="701" y="2478"/>
              <a:ext cx="3568" cy="0"/>
            </a:xfrm>
            <a:prstGeom prst="line">
              <a:avLst/>
            </a:prstGeom>
            <a:noFill/>
            <a:ln w="12700">
              <a:solidFill>
                <a:schemeClr val="tx1"/>
              </a:solidFill>
              <a:prstDash val="dash"/>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grpSp>
      <p:sp>
        <p:nvSpPr>
          <p:cNvPr id="63502" name="Rectangle 16"/>
          <p:cNvSpPr>
            <a:spLocks noChangeArrowheads="1"/>
          </p:cNvSpPr>
          <p:nvPr/>
        </p:nvSpPr>
        <p:spPr bwMode="gray">
          <a:xfrm>
            <a:off x="8263757" y="3837941"/>
            <a:ext cx="2811462" cy="314326"/>
          </a:xfrm>
          <a:prstGeom prst="rect">
            <a:avLst/>
          </a:prstGeom>
          <a:noFill/>
          <a:ln>
            <a:noFill/>
          </a:ln>
          <a:extLst>
            <a:ext uri="{91240B29-F687-4f45-9708-019B960494DF}">
              <a14:hiddenLine xmlns:a14="http://schemas.microsoft.com/office/drawing/2010/main" xmlns="" w="25400">
                <a:solidFill>
                  <a:srgbClr val="000000"/>
                </a:solidFill>
                <a:miter lim="800000"/>
                <a:headEnd type="none" w="sm" len="sm"/>
                <a:tailEnd type="none" w="sm" len="sm"/>
              </a14:hiddenLine>
            </a:ext>
          </a:extLst>
        </p:spPr>
        <p:txBody>
          <a:bodyPr wrap="none" lIns="0" rIns="0" anchor="ctr"/>
          <a:lstStyle/>
          <a:p>
            <a:pPr>
              <a:tabLst>
                <a:tab pos="857215" algn="ctr"/>
                <a:tab pos="1257250" algn="ctr"/>
                <a:tab pos="1428692" algn="ctr"/>
              </a:tabLst>
            </a:pPr>
            <a:r>
              <a:rPr lang="en-US" sz="1800" dirty="0">
                <a:latin typeface="+mn-lt"/>
              </a:rPr>
              <a:t>VM management utilities</a:t>
            </a:r>
          </a:p>
        </p:txBody>
      </p:sp>
      <p:sp>
        <p:nvSpPr>
          <p:cNvPr id="275474" name="Line 18"/>
          <p:cNvSpPr>
            <a:spLocks noChangeShapeType="1"/>
          </p:cNvSpPr>
          <p:nvPr/>
        </p:nvSpPr>
        <p:spPr bwMode="auto">
          <a:xfrm>
            <a:off x="10372592" y="2406651"/>
            <a:ext cx="0" cy="561976"/>
          </a:xfrm>
          <a:prstGeom prst="line">
            <a:avLst/>
          </a:prstGeom>
          <a:noFill/>
          <a:ln w="19050">
            <a:solidFill>
              <a:schemeClr val="tx1"/>
            </a:solidFill>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63504" name="Rectangle 19"/>
          <p:cNvSpPr>
            <a:spLocks noChangeArrowheads="1"/>
          </p:cNvSpPr>
          <p:nvPr/>
        </p:nvSpPr>
        <p:spPr bwMode="gray">
          <a:xfrm>
            <a:off x="9931267" y="2092326"/>
            <a:ext cx="879475" cy="404813"/>
          </a:xfrm>
          <a:prstGeom prst="rect">
            <a:avLst/>
          </a:prstGeom>
          <a:solidFill>
            <a:schemeClr val="bg1"/>
          </a:solidFill>
          <a:ln w="25400">
            <a:solidFill>
              <a:schemeClr val="tx1"/>
            </a:solidFill>
            <a:miter lim="800000"/>
            <a:headEnd type="none" w="sm" len="sm"/>
            <a:tailEnd type="none" w="sm" len="sm"/>
          </a:ln>
          <a:effectLst>
            <a:prstShdw prst="shdw13" dist="143684" dir="18900000">
              <a:srgbClr val="292929">
                <a:alpha val="74997"/>
              </a:srgbClr>
            </a:prstShdw>
          </a:effectLst>
        </p:spPr>
        <p:txBody>
          <a:bodyPr wrap="none" lIns="0" rIns="0" anchor="ctr"/>
          <a:lstStyle/>
          <a:p>
            <a:pPr>
              <a:tabLst>
                <a:tab pos="857215" algn="ctr"/>
                <a:tab pos="1257250" algn="ctr"/>
                <a:tab pos="1428692" algn="ctr"/>
              </a:tabLst>
            </a:pPr>
            <a:r>
              <a:rPr lang="en-US" sz="1800" dirty="0">
                <a:latin typeface="+mn-lt"/>
              </a:rPr>
              <a:t>Apps</a:t>
            </a:r>
          </a:p>
        </p:txBody>
      </p:sp>
      <p:sp>
        <p:nvSpPr>
          <p:cNvPr id="63505" name="Rectangle 20"/>
          <p:cNvSpPr>
            <a:spLocks noChangeArrowheads="1"/>
          </p:cNvSpPr>
          <p:nvPr/>
        </p:nvSpPr>
        <p:spPr bwMode="gray">
          <a:xfrm>
            <a:off x="9931267" y="2776539"/>
            <a:ext cx="879475" cy="322262"/>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r>
              <a:rPr lang="en-US" sz="1800" dirty="0">
                <a:latin typeface="+mn-lt"/>
              </a:rPr>
              <a:t>Kernel</a:t>
            </a:r>
            <a:r>
              <a:rPr lang="en-US" sz="1800" dirty="0"/>
              <a:t> </a:t>
            </a:r>
          </a:p>
        </p:txBody>
      </p:sp>
      <p:sp>
        <p:nvSpPr>
          <p:cNvPr id="31" name="标题 1">
            <a:extLst>
              <a:ext uri="{FF2B5EF4-FFF2-40B4-BE49-F238E27FC236}">
                <a16:creationId xmlns:a16="http://schemas.microsoft.com/office/drawing/2014/main" id="{91695C5A-76F5-443E-A8F5-191633B0C5D0}"/>
              </a:ext>
            </a:extLst>
          </p:cNvPr>
          <p:cNvSpPr>
            <a:spLocks noGrp="1"/>
          </p:cNvSpPr>
          <p:nvPr>
            <p:ph type="title"/>
          </p:nvPr>
        </p:nvSpPr>
        <p:spPr>
          <a:xfrm>
            <a:off x="258283" y="188335"/>
            <a:ext cx="6999514" cy="940959"/>
          </a:xfrm>
        </p:spPr>
        <p:txBody>
          <a:bodyPr>
            <a:normAutofit/>
          </a:bodyPr>
          <a:lstStyle/>
          <a:p>
            <a:r>
              <a:rPr lang="en-US" sz="3200" b="1" dirty="0">
                <a:ea typeface="ＭＳ Ｐゴシック" charset="0"/>
                <a:cs typeface="Arial" charset="0"/>
              </a:rPr>
              <a:t>CPU virtualization</a:t>
            </a:r>
            <a:r>
              <a:rPr lang="en-US" sz="3200" b="1" dirty="0"/>
              <a:t>: Intel VT-x &amp; AMD SVM</a:t>
            </a:r>
          </a:p>
        </p:txBody>
      </p:sp>
      <p:sp>
        <p:nvSpPr>
          <p:cNvPr id="32" name="Text Box 9">
            <a:extLst>
              <a:ext uri="{FF2B5EF4-FFF2-40B4-BE49-F238E27FC236}">
                <a16:creationId xmlns:a16="http://schemas.microsoft.com/office/drawing/2014/main" id="{37B11361-68D4-4EF2-8B52-D7ACF4179D6F}"/>
              </a:ext>
            </a:extLst>
          </p:cNvPr>
          <p:cNvSpPr txBox="1">
            <a:spLocks noChangeArrowheads="1"/>
          </p:cNvSpPr>
          <p:nvPr/>
        </p:nvSpPr>
        <p:spPr bwMode="auto">
          <a:xfrm>
            <a:off x="9998236" y="1353116"/>
            <a:ext cx="858248"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pPr>
              <a:lnSpc>
                <a:spcPct val="95000"/>
              </a:lnSpc>
            </a:pPr>
            <a:r>
              <a:rPr lang="en-US" sz="1800" dirty="0">
                <a:latin typeface="+mn-lt"/>
              </a:rPr>
              <a:t>Guest OS</a:t>
            </a:r>
          </a:p>
        </p:txBody>
      </p:sp>
      <p:sp>
        <p:nvSpPr>
          <p:cNvPr id="33" name="Text Box 7">
            <a:extLst>
              <a:ext uri="{FF2B5EF4-FFF2-40B4-BE49-F238E27FC236}">
                <a16:creationId xmlns:a16="http://schemas.microsoft.com/office/drawing/2014/main" id="{BBEB28C5-5DE9-4BF4-8BB2-D6F8A1C69CAF}"/>
              </a:ext>
            </a:extLst>
          </p:cNvPr>
          <p:cNvSpPr txBox="1">
            <a:spLocks noChangeArrowheads="1"/>
          </p:cNvSpPr>
          <p:nvPr/>
        </p:nvSpPr>
        <p:spPr bwMode="auto">
          <a:xfrm>
            <a:off x="5631149" y="2512440"/>
            <a:ext cx="138271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lIns="0" tIns="0" rIns="0" bIns="0">
            <a:spAutoFit/>
          </a:bodyPr>
          <a:lstStyle/>
          <a:p>
            <a:r>
              <a:rPr lang="en-US" sz="1800" dirty="0">
                <a:latin typeface="+mn-lt"/>
              </a:rPr>
              <a:t>VMX non-root</a:t>
            </a:r>
          </a:p>
        </p:txBody>
      </p:sp>
      <p:sp>
        <p:nvSpPr>
          <p:cNvPr id="34" name="Line 18">
            <a:extLst>
              <a:ext uri="{FF2B5EF4-FFF2-40B4-BE49-F238E27FC236}">
                <a16:creationId xmlns:a16="http://schemas.microsoft.com/office/drawing/2014/main" id="{57DC669C-EA74-46AF-8126-B73C88882F1E}"/>
              </a:ext>
            </a:extLst>
          </p:cNvPr>
          <p:cNvSpPr>
            <a:spLocks noChangeShapeType="1"/>
          </p:cNvSpPr>
          <p:nvPr/>
        </p:nvSpPr>
        <p:spPr bwMode="auto">
          <a:xfrm>
            <a:off x="9770866" y="4172585"/>
            <a:ext cx="0" cy="561976"/>
          </a:xfrm>
          <a:prstGeom prst="line">
            <a:avLst/>
          </a:prstGeom>
          <a:noFill/>
          <a:ln w="19050">
            <a:solidFill>
              <a:schemeClr val="tx1"/>
            </a:solidFill>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35" name="Rectangle 20">
            <a:extLst>
              <a:ext uri="{FF2B5EF4-FFF2-40B4-BE49-F238E27FC236}">
                <a16:creationId xmlns:a16="http://schemas.microsoft.com/office/drawing/2014/main" id="{6811BE55-B63B-44C2-883A-44FE875BAD9D}"/>
              </a:ext>
            </a:extLst>
          </p:cNvPr>
          <p:cNvSpPr>
            <a:spLocks noChangeArrowheads="1"/>
          </p:cNvSpPr>
          <p:nvPr/>
        </p:nvSpPr>
        <p:spPr bwMode="gray">
          <a:xfrm>
            <a:off x="8080241" y="4512246"/>
            <a:ext cx="3255962" cy="369332"/>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r>
              <a:rPr lang="en-US" sz="1800" dirty="0">
                <a:latin typeface="+mn-lt"/>
              </a:rPr>
              <a:t>Hypervisor core</a:t>
            </a:r>
            <a:r>
              <a:rPr lang="en-US" sz="1800" dirty="0"/>
              <a:t> </a:t>
            </a:r>
          </a:p>
        </p:txBody>
      </p:sp>
      <p:sp>
        <p:nvSpPr>
          <p:cNvPr id="37" name="Text Box 9">
            <a:extLst>
              <a:ext uri="{FF2B5EF4-FFF2-40B4-BE49-F238E27FC236}">
                <a16:creationId xmlns:a16="http://schemas.microsoft.com/office/drawing/2014/main" id="{0AB8D05F-6E28-4F0D-8F3F-13C9ABFC4440}"/>
              </a:ext>
            </a:extLst>
          </p:cNvPr>
          <p:cNvSpPr txBox="1">
            <a:spLocks noChangeArrowheads="1"/>
          </p:cNvSpPr>
          <p:nvPr/>
        </p:nvSpPr>
        <p:spPr bwMode="auto">
          <a:xfrm>
            <a:off x="8930092" y="5167817"/>
            <a:ext cx="1556260"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lIns="0" tIns="0" rIns="0" bIns="0">
            <a:spAutoFit/>
          </a:bodyPr>
          <a:lstStyle/>
          <a:p>
            <a:pPr>
              <a:lnSpc>
                <a:spcPct val="95000"/>
              </a:lnSpc>
            </a:pPr>
            <a:r>
              <a:rPr lang="en-US" sz="1800" dirty="0">
                <a:latin typeface="+mn-lt"/>
              </a:rPr>
              <a:t>VMM</a:t>
            </a:r>
          </a:p>
        </p:txBody>
      </p:sp>
      <p:sp>
        <p:nvSpPr>
          <p:cNvPr id="38" name="Line 14">
            <a:extLst>
              <a:ext uri="{FF2B5EF4-FFF2-40B4-BE49-F238E27FC236}">
                <a16:creationId xmlns:a16="http://schemas.microsoft.com/office/drawing/2014/main" id="{BA0B84EB-DA9C-4B1D-80D7-DFA7590E9792}"/>
              </a:ext>
            </a:extLst>
          </p:cNvPr>
          <p:cNvSpPr>
            <a:spLocks noChangeShapeType="1"/>
          </p:cNvSpPr>
          <p:nvPr/>
        </p:nvSpPr>
        <p:spPr bwMode="auto">
          <a:xfrm>
            <a:off x="7369043" y="4358969"/>
            <a:ext cx="4191000" cy="0"/>
          </a:xfrm>
          <a:prstGeom prst="line">
            <a:avLst/>
          </a:prstGeom>
          <a:noFill/>
          <a:ln w="12700">
            <a:solidFill>
              <a:schemeClr val="tx1"/>
            </a:solidFill>
            <a:prstDash val="dash"/>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39" name="Text Box 5">
            <a:extLst>
              <a:ext uri="{FF2B5EF4-FFF2-40B4-BE49-F238E27FC236}">
                <a16:creationId xmlns:a16="http://schemas.microsoft.com/office/drawing/2014/main" id="{26E7CB54-9D0D-4166-902C-CFB65B816910}"/>
              </a:ext>
            </a:extLst>
          </p:cNvPr>
          <p:cNvSpPr txBox="1">
            <a:spLocks noChangeArrowheads="1"/>
          </p:cNvSpPr>
          <p:nvPr/>
        </p:nvSpPr>
        <p:spPr bwMode="auto">
          <a:xfrm>
            <a:off x="7207671" y="3869316"/>
            <a:ext cx="57868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3</a:t>
            </a:r>
          </a:p>
        </p:txBody>
      </p:sp>
      <p:sp>
        <p:nvSpPr>
          <p:cNvPr id="40" name="Text Box 6">
            <a:extLst>
              <a:ext uri="{FF2B5EF4-FFF2-40B4-BE49-F238E27FC236}">
                <a16:creationId xmlns:a16="http://schemas.microsoft.com/office/drawing/2014/main" id="{460D59C3-D8C0-462D-BFBD-A1FF2CABD6B7}"/>
              </a:ext>
            </a:extLst>
          </p:cNvPr>
          <p:cNvSpPr txBox="1">
            <a:spLocks noChangeArrowheads="1"/>
          </p:cNvSpPr>
          <p:nvPr/>
        </p:nvSpPr>
        <p:spPr bwMode="auto">
          <a:xfrm>
            <a:off x="7207671" y="4593446"/>
            <a:ext cx="57868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0</a:t>
            </a:r>
          </a:p>
        </p:txBody>
      </p:sp>
      <p:sp>
        <p:nvSpPr>
          <p:cNvPr id="41" name="Content Placeholder 2">
            <a:extLst>
              <a:ext uri="{FF2B5EF4-FFF2-40B4-BE49-F238E27FC236}">
                <a16:creationId xmlns:a16="http://schemas.microsoft.com/office/drawing/2014/main" id="{67AE3E90-A366-429A-921C-31CEA9A2147D}"/>
              </a:ext>
            </a:extLst>
          </p:cNvPr>
          <p:cNvSpPr txBox="1">
            <a:spLocks/>
          </p:cNvSpPr>
          <p:nvPr/>
        </p:nvSpPr>
        <p:spPr>
          <a:xfrm>
            <a:off x="270961" y="1804653"/>
            <a:ext cx="5959444" cy="302098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Tx/>
              <a:buSzTx/>
            </a:pPr>
            <a:r>
              <a:rPr lang="en-US" sz="2400" dirty="0">
                <a:ea typeface="ＭＳ Ｐゴシック" charset="0"/>
                <a:cs typeface="Arial" charset="0"/>
                <a:sym typeface="Wingdings"/>
              </a:rPr>
              <a:t>VMX root</a:t>
            </a:r>
            <a:r>
              <a:rPr lang="en-US" sz="2400" dirty="0">
                <a:ea typeface="ＭＳ Ｐゴシック" charset="0"/>
                <a:cs typeface="Arial" charset="0"/>
              </a:rPr>
              <a:t> mode</a:t>
            </a:r>
          </a:p>
          <a:p>
            <a:pPr lvl="1" fontAlgn="auto">
              <a:spcAft>
                <a:spcPts val="0"/>
              </a:spcAft>
              <a:buClrTx/>
              <a:buSzTx/>
            </a:pPr>
            <a:r>
              <a:rPr lang="en-US" dirty="0">
                <a:ea typeface="ＭＳ Ｐゴシック" charset="0"/>
                <a:cs typeface="Arial" charset="0"/>
              </a:rPr>
              <a:t>VMM runs directly on hardware</a:t>
            </a:r>
          </a:p>
          <a:p>
            <a:pPr fontAlgn="auto">
              <a:spcAft>
                <a:spcPts val="0"/>
              </a:spcAft>
              <a:buClrTx/>
              <a:buSzTx/>
            </a:pPr>
            <a:r>
              <a:rPr lang="en-US" sz="2400" dirty="0">
                <a:ea typeface="ＭＳ Ｐゴシック" charset="0"/>
                <a:cs typeface="Arial" charset="0"/>
                <a:sym typeface="Wingdings"/>
              </a:rPr>
              <a:t>VMX non-root</a:t>
            </a:r>
            <a:r>
              <a:rPr lang="en-US" sz="2400" dirty="0">
                <a:ea typeface="ＭＳ Ｐゴシック" charset="0"/>
                <a:cs typeface="Arial" charset="0"/>
              </a:rPr>
              <a:t> mode</a:t>
            </a:r>
          </a:p>
          <a:p>
            <a:pPr lvl="1" fontAlgn="auto">
              <a:spcAft>
                <a:spcPts val="0"/>
              </a:spcAft>
              <a:buClrTx/>
              <a:buSzTx/>
            </a:pPr>
            <a:r>
              <a:rPr lang="en-US" dirty="0">
                <a:ea typeface="ＭＳ Ｐゴシック" charset="0"/>
                <a:cs typeface="Arial" charset="0"/>
              </a:rPr>
              <a:t>Guest OS runs directly on hardware with a few exceptions</a:t>
            </a:r>
          </a:p>
          <a:p>
            <a:pPr lvl="2" fontAlgn="auto">
              <a:spcAft>
                <a:spcPts val="0"/>
              </a:spcAft>
              <a:buClrTx/>
              <a:buSzTx/>
            </a:pPr>
            <a:r>
              <a:rPr lang="en-US" sz="2400" dirty="0">
                <a:ea typeface="ＭＳ Ｐゴシック" charset="0"/>
                <a:cs typeface="Arial" charset="0"/>
              </a:rPr>
              <a:t>e.g., privileged/sensitive instructions</a:t>
            </a:r>
            <a:r>
              <a:rPr lang="en-US" sz="2400" dirty="0"/>
              <a:t>. </a:t>
            </a:r>
            <a:endParaRPr lang="en-US" sz="2400" dirty="0">
              <a:ea typeface="ＭＳ Ｐゴシック" charset="0"/>
              <a:cs typeface="Arial" charset="0"/>
            </a:endParaRPr>
          </a:p>
        </p:txBody>
      </p:sp>
    </p:spTree>
    <p:extLst>
      <p:ext uri="{BB962C8B-B14F-4D97-AF65-F5344CB8AC3E}">
        <p14:creationId xmlns:p14="http://schemas.microsoft.com/office/powerpoint/2010/main" val="2015074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712784-199A-4366-8059-4B353600DEA1}"/>
              </a:ext>
            </a:extLst>
          </p:cNvPr>
          <p:cNvSpPr>
            <a:spLocks noGrp="1"/>
          </p:cNvSpPr>
          <p:nvPr>
            <p:ph idx="1"/>
          </p:nvPr>
        </p:nvSpPr>
        <p:spPr>
          <a:xfrm>
            <a:off x="828415" y="1683011"/>
            <a:ext cx="7765322" cy="1508059"/>
          </a:xfrm>
        </p:spPr>
        <p:txBody>
          <a:bodyPr>
            <a:normAutofit/>
          </a:bodyPr>
          <a:lstStyle/>
          <a:p>
            <a:r>
              <a:rPr lang="en-AU" sz="2800" i="0" dirty="0">
                <a:solidFill>
                  <a:srgbClr val="000000"/>
                </a:solidFill>
                <a:effectLst/>
              </a:rPr>
              <a:t>Operating System Concepts</a:t>
            </a:r>
            <a:endParaRPr lang="en-AU" dirty="0"/>
          </a:p>
          <a:p>
            <a:r>
              <a:rPr lang="en-AU" dirty="0"/>
              <a:t>Virtualization</a:t>
            </a:r>
          </a:p>
          <a:p>
            <a:r>
              <a:rPr lang="en-AU" dirty="0"/>
              <a:t>Containerization</a:t>
            </a:r>
          </a:p>
          <a:p>
            <a:pPr marL="27675" indent="0">
              <a:buNone/>
            </a:pPr>
            <a:endParaRPr lang="en-AU" dirty="0"/>
          </a:p>
        </p:txBody>
      </p:sp>
      <p:sp>
        <p:nvSpPr>
          <p:cNvPr id="4" name="Title 1">
            <a:extLst>
              <a:ext uri="{FF2B5EF4-FFF2-40B4-BE49-F238E27FC236}">
                <a16:creationId xmlns:a16="http://schemas.microsoft.com/office/drawing/2014/main" id="{320ABAFD-759F-44AD-9737-4DC91D283DCB}"/>
              </a:ext>
            </a:extLst>
          </p:cNvPr>
          <p:cNvSpPr txBox="1">
            <a:spLocks noGrp="1"/>
          </p:cNvSpPr>
          <p:nvPr>
            <p:ph type="title"/>
          </p:nvPr>
        </p:nvSpPr>
        <p:spPr>
          <a:xfrm>
            <a:off x="828415" y="217593"/>
            <a:ext cx="3258393" cy="994172"/>
          </a:xfrm>
          <a:prstGeom prst="rect">
            <a:avLst/>
          </a:prstGeom>
        </p:spPr>
        <p:txBody>
          <a:bodyPr>
            <a:normAutofit/>
          </a:bodyPr>
          <a:lstStyle/>
          <a:p>
            <a:r>
              <a:rPr lang="en-AU" sz="3200" b="1" dirty="0"/>
              <a:t>Overview</a:t>
            </a:r>
            <a:endParaRPr sz="2800" b="1" dirty="0"/>
          </a:p>
        </p:txBody>
      </p:sp>
    </p:spTree>
    <p:extLst>
      <p:ext uri="{BB962C8B-B14F-4D97-AF65-F5344CB8AC3E}">
        <p14:creationId xmlns:p14="http://schemas.microsoft.com/office/powerpoint/2010/main" val="3039451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7">
            <a:extLst>
              <a:ext uri="{FF2B5EF4-FFF2-40B4-BE49-F238E27FC236}">
                <a16:creationId xmlns:a16="http://schemas.microsoft.com/office/drawing/2014/main" id="{450E4E96-9355-45BF-AA1B-CEEEF4101789}"/>
              </a:ext>
            </a:extLst>
          </p:cNvPr>
          <p:cNvSpPr>
            <a:spLocks noChangeArrowheads="1"/>
          </p:cNvSpPr>
          <p:nvPr/>
        </p:nvSpPr>
        <p:spPr bwMode="auto">
          <a:xfrm>
            <a:off x="7012460" y="3679407"/>
            <a:ext cx="3540462" cy="1359124"/>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800">
              <a:effectLst>
                <a:outerShdw blurRad="38100" dist="38100" dir="2700000" algn="tl">
                  <a:srgbClr val="000000"/>
                </a:outerShdw>
              </a:effectLst>
            </a:endParaRPr>
          </a:p>
        </p:txBody>
      </p:sp>
      <p:sp>
        <p:nvSpPr>
          <p:cNvPr id="275473" name="Rectangle 17"/>
          <p:cNvSpPr>
            <a:spLocks noChangeArrowheads="1"/>
          </p:cNvSpPr>
          <p:nvPr/>
        </p:nvSpPr>
        <p:spPr bwMode="auto">
          <a:xfrm>
            <a:off x="8810626" y="1744664"/>
            <a:ext cx="1382713" cy="1501775"/>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800">
              <a:effectLst>
                <a:outerShdw blurRad="38100" dist="38100" dir="2700000" algn="tl">
                  <a:srgbClr val="000000"/>
                </a:outerShdw>
              </a:effectLst>
            </a:endParaRPr>
          </a:p>
        </p:txBody>
      </p:sp>
      <p:sp>
        <p:nvSpPr>
          <p:cNvPr id="275459" name="Rectangle 3"/>
          <p:cNvSpPr>
            <a:spLocks noGrp="1" noChangeArrowheads="1"/>
          </p:cNvSpPr>
          <p:nvPr>
            <p:ph type="body" sz="half" idx="4294967295"/>
          </p:nvPr>
        </p:nvSpPr>
        <p:spPr>
          <a:xfrm>
            <a:off x="356743" y="1497965"/>
            <a:ext cx="5291435" cy="2674620"/>
          </a:xfrm>
        </p:spPr>
        <p:txBody>
          <a:bodyPr>
            <a:normAutofit/>
          </a:bodyPr>
          <a:lstStyle/>
          <a:p>
            <a:pPr marL="344474" indent="-344474">
              <a:defRPr/>
            </a:pPr>
            <a:r>
              <a:rPr lang="en-US" sz="2000" dirty="0">
                <a:ea typeface="ＭＳ Ｐゴシック" charset="0"/>
                <a:cs typeface="ＭＳ Ｐゴシック" charset="0"/>
              </a:rPr>
              <a:t>Two transitions</a:t>
            </a:r>
          </a:p>
          <a:p>
            <a:pPr marL="690535" lvl="1" indent="-344474">
              <a:defRPr/>
            </a:pPr>
            <a:r>
              <a:rPr lang="en-US" sz="2000" dirty="0">
                <a:ea typeface="ＭＳ Ｐゴシック" charset="0"/>
              </a:rPr>
              <a:t>VM entry to non-root operation</a:t>
            </a:r>
          </a:p>
          <a:p>
            <a:pPr marL="690535" lvl="1" indent="-344474">
              <a:defRPr/>
            </a:pPr>
            <a:r>
              <a:rPr lang="en-US" sz="2000" dirty="0">
                <a:ea typeface="ＭＳ Ｐゴシック" charset="0"/>
              </a:rPr>
              <a:t>VM exit to root operation</a:t>
            </a:r>
          </a:p>
        </p:txBody>
      </p:sp>
      <p:sp>
        <p:nvSpPr>
          <p:cNvPr id="275460" name="Rectangle 4"/>
          <p:cNvSpPr>
            <a:spLocks noChangeArrowheads="1"/>
          </p:cNvSpPr>
          <p:nvPr/>
        </p:nvSpPr>
        <p:spPr bwMode="auto">
          <a:xfrm>
            <a:off x="7156452" y="1752602"/>
            <a:ext cx="1382713" cy="1501775"/>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800">
              <a:effectLst>
                <a:outerShdw blurRad="38100" dist="38100" dir="2700000" algn="tl">
                  <a:srgbClr val="000000"/>
                </a:outerShdw>
              </a:effectLst>
            </a:endParaRPr>
          </a:p>
        </p:txBody>
      </p:sp>
      <p:sp>
        <p:nvSpPr>
          <p:cNvPr id="63493" name="Text Box 5"/>
          <p:cNvSpPr txBox="1">
            <a:spLocks noChangeArrowheads="1"/>
          </p:cNvSpPr>
          <p:nvPr/>
        </p:nvSpPr>
        <p:spPr bwMode="auto">
          <a:xfrm>
            <a:off x="6196799" y="2178051"/>
            <a:ext cx="57868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3</a:t>
            </a:r>
          </a:p>
        </p:txBody>
      </p:sp>
      <p:sp>
        <p:nvSpPr>
          <p:cNvPr id="63494" name="Text Box 6"/>
          <p:cNvSpPr txBox="1">
            <a:spLocks noChangeArrowheads="1"/>
          </p:cNvSpPr>
          <p:nvPr/>
        </p:nvSpPr>
        <p:spPr bwMode="auto">
          <a:xfrm>
            <a:off x="6196799" y="2835275"/>
            <a:ext cx="57868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0</a:t>
            </a:r>
          </a:p>
        </p:txBody>
      </p:sp>
      <p:sp>
        <p:nvSpPr>
          <p:cNvPr id="63495" name="Text Box 7"/>
          <p:cNvSpPr txBox="1">
            <a:spLocks noChangeArrowheads="1"/>
          </p:cNvSpPr>
          <p:nvPr/>
        </p:nvSpPr>
        <p:spPr bwMode="auto">
          <a:xfrm>
            <a:off x="4982375" y="3836601"/>
            <a:ext cx="101374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lIns="0" tIns="0" rIns="0" bIns="0">
            <a:spAutoFit/>
          </a:bodyPr>
          <a:lstStyle/>
          <a:p>
            <a:r>
              <a:rPr lang="en-US" sz="1800" dirty="0">
                <a:latin typeface="+mn-lt"/>
              </a:rPr>
              <a:t>VMX Root</a:t>
            </a:r>
          </a:p>
        </p:txBody>
      </p:sp>
      <p:sp>
        <p:nvSpPr>
          <p:cNvPr id="275464" name="Rectangle 8"/>
          <p:cNvSpPr>
            <a:spLocks noChangeArrowheads="1"/>
          </p:cNvSpPr>
          <p:nvPr/>
        </p:nvSpPr>
        <p:spPr bwMode="auto">
          <a:xfrm>
            <a:off x="7154863" y="3808693"/>
            <a:ext cx="3255962" cy="369332"/>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endParaRPr lang="en-US" sz="1800">
              <a:latin typeface="+mn-lt"/>
            </a:endParaRPr>
          </a:p>
        </p:txBody>
      </p:sp>
      <p:sp>
        <p:nvSpPr>
          <p:cNvPr id="63497" name="Text Box 9"/>
          <p:cNvSpPr txBox="1">
            <a:spLocks noChangeArrowheads="1"/>
          </p:cNvSpPr>
          <p:nvPr/>
        </p:nvSpPr>
        <p:spPr bwMode="auto">
          <a:xfrm>
            <a:off x="7418684" y="1371329"/>
            <a:ext cx="858248"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pPr>
              <a:lnSpc>
                <a:spcPct val="95000"/>
              </a:lnSpc>
            </a:pPr>
            <a:r>
              <a:rPr lang="en-US" sz="1800" dirty="0">
                <a:latin typeface="+mn-lt"/>
              </a:rPr>
              <a:t>Guest OS</a:t>
            </a:r>
          </a:p>
        </p:txBody>
      </p:sp>
      <p:sp>
        <p:nvSpPr>
          <p:cNvPr id="275466" name="Line 10"/>
          <p:cNvSpPr>
            <a:spLocks noChangeShapeType="1"/>
          </p:cNvSpPr>
          <p:nvPr/>
        </p:nvSpPr>
        <p:spPr bwMode="auto">
          <a:xfrm>
            <a:off x="7793038" y="2414589"/>
            <a:ext cx="0" cy="561976"/>
          </a:xfrm>
          <a:prstGeom prst="line">
            <a:avLst/>
          </a:prstGeom>
          <a:noFill/>
          <a:ln w="19050">
            <a:solidFill>
              <a:schemeClr val="tx1"/>
            </a:solidFill>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63499" name="Rectangle 11"/>
          <p:cNvSpPr>
            <a:spLocks noChangeArrowheads="1"/>
          </p:cNvSpPr>
          <p:nvPr/>
        </p:nvSpPr>
        <p:spPr bwMode="gray">
          <a:xfrm>
            <a:off x="7351714" y="2100265"/>
            <a:ext cx="879475" cy="403225"/>
          </a:xfrm>
          <a:prstGeom prst="rect">
            <a:avLst/>
          </a:prstGeom>
          <a:solidFill>
            <a:schemeClr val="bg1"/>
          </a:solidFill>
          <a:ln w="25400">
            <a:solidFill>
              <a:schemeClr val="tx1"/>
            </a:solidFill>
            <a:miter lim="800000"/>
            <a:headEnd type="none" w="sm" len="sm"/>
            <a:tailEnd type="none" w="sm" len="sm"/>
          </a:ln>
          <a:effectLst>
            <a:prstShdw prst="shdw13" dist="143684" dir="18900000">
              <a:srgbClr val="292929">
                <a:alpha val="74997"/>
              </a:srgbClr>
            </a:prstShdw>
          </a:effectLst>
        </p:spPr>
        <p:txBody>
          <a:bodyPr wrap="none" lIns="0" rIns="0" anchor="ctr"/>
          <a:lstStyle/>
          <a:p>
            <a:pPr>
              <a:tabLst>
                <a:tab pos="857215" algn="ctr"/>
                <a:tab pos="1257250" algn="ctr"/>
                <a:tab pos="1428692" algn="ctr"/>
              </a:tabLst>
            </a:pPr>
            <a:r>
              <a:rPr lang="en-US" sz="1800" dirty="0">
                <a:latin typeface="+mn-lt"/>
              </a:rPr>
              <a:t>Apps</a:t>
            </a:r>
          </a:p>
        </p:txBody>
      </p:sp>
      <p:sp>
        <p:nvSpPr>
          <p:cNvPr id="63500" name="Rectangle 12"/>
          <p:cNvSpPr>
            <a:spLocks noChangeArrowheads="1"/>
          </p:cNvSpPr>
          <p:nvPr/>
        </p:nvSpPr>
        <p:spPr bwMode="gray">
          <a:xfrm>
            <a:off x="7351714" y="2784476"/>
            <a:ext cx="879475" cy="322264"/>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r>
              <a:rPr lang="en-US" sz="1800" dirty="0">
                <a:latin typeface="+mn-lt"/>
              </a:rPr>
              <a:t>Kernel</a:t>
            </a:r>
            <a:r>
              <a:rPr lang="en-US" sz="1800" dirty="0"/>
              <a:t> </a:t>
            </a:r>
          </a:p>
        </p:txBody>
      </p:sp>
      <p:grpSp>
        <p:nvGrpSpPr>
          <p:cNvPr id="63501" name="Group 13"/>
          <p:cNvGrpSpPr>
            <a:grpSpLocks/>
          </p:cNvGrpSpPr>
          <p:nvPr/>
        </p:nvGrpSpPr>
        <p:grpSpPr bwMode="auto">
          <a:xfrm>
            <a:off x="6324600" y="2638426"/>
            <a:ext cx="4191000" cy="758825"/>
            <a:chOff x="701" y="1936"/>
            <a:chExt cx="3568" cy="542"/>
          </a:xfrm>
        </p:grpSpPr>
        <p:sp>
          <p:nvSpPr>
            <p:cNvPr id="275470" name="Line 14"/>
            <p:cNvSpPr>
              <a:spLocks noChangeShapeType="1"/>
            </p:cNvSpPr>
            <p:nvPr/>
          </p:nvSpPr>
          <p:spPr bwMode="auto">
            <a:xfrm>
              <a:off x="701" y="1936"/>
              <a:ext cx="3568" cy="0"/>
            </a:xfrm>
            <a:prstGeom prst="line">
              <a:avLst/>
            </a:prstGeom>
            <a:noFill/>
            <a:ln w="12700">
              <a:solidFill>
                <a:schemeClr val="tx1"/>
              </a:solidFill>
              <a:prstDash val="dash"/>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275471" name="Line 15"/>
            <p:cNvSpPr>
              <a:spLocks noChangeShapeType="1"/>
            </p:cNvSpPr>
            <p:nvPr/>
          </p:nvSpPr>
          <p:spPr bwMode="auto">
            <a:xfrm>
              <a:off x="701" y="2478"/>
              <a:ext cx="3568" cy="0"/>
            </a:xfrm>
            <a:prstGeom prst="line">
              <a:avLst/>
            </a:prstGeom>
            <a:noFill/>
            <a:ln w="12700">
              <a:solidFill>
                <a:schemeClr val="tx1"/>
              </a:solidFill>
              <a:prstDash val="dash"/>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grpSp>
      <p:sp>
        <p:nvSpPr>
          <p:cNvPr id="63502" name="Rectangle 16"/>
          <p:cNvSpPr>
            <a:spLocks noChangeArrowheads="1"/>
          </p:cNvSpPr>
          <p:nvPr/>
        </p:nvSpPr>
        <p:spPr bwMode="gray">
          <a:xfrm>
            <a:off x="7338379" y="3837941"/>
            <a:ext cx="2811462" cy="314326"/>
          </a:xfrm>
          <a:prstGeom prst="rect">
            <a:avLst/>
          </a:prstGeom>
          <a:noFill/>
          <a:ln>
            <a:noFill/>
          </a:ln>
          <a:extLst>
            <a:ext uri="{91240B29-F687-4f45-9708-019B960494DF}">
              <a14:hiddenLine xmlns:a14="http://schemas.microsoft.com/office/drawing/2010/main" xmlns="" w="25400">
                <a:solidFill>
                  <a:srgbClr val="000000"/>
                </a:solidFill>
                <a:miter lim="800000"/>
                <a:headEnd type="none" w="sm" len="sm"/>
                <a:tailEnd type="none" w="sm" len="sm"/>
              </a14:hiddenLine>
            </a:ext>
          </a:extLst>
        </p:spPr>
        <p:txBody>
          <a:bodyPr wrap="none" lIns="0" rIns="0" anchor="ctr"/>
          <a:lstStyle/>
          <a:p>
            <a:pPr>
              <a:tabLst>
                <a:tab pos="857215" algn="ctr"/>
                <a:tab pos="1257250" algn="ctr"/>
                <a:tab pos="1428692" algn="ctr"/>
              </a:tabLst>
            </a:pPr>
            <a:r>
              <a:rPr lang="en-US" sz="1800" dirty="0">
                <a:latin typeface="+mn-lt"/>
              </a:rPr>
              <a:t>VM management utilities</a:t>
            </a:r>
          </a:p>
        </p:txBody>
      </p:sp>
      <p:sp>
        <p:nvSpPr>
          <p:cNvPr id="275474" name="Line 18"/>
          <p:cNvSpPr>
            <a:spLocks noChangeShapeType="1"/>
          </p:cNvSpPr>
          <p:nvPr/>
        </p:nvSpPr>
        <p:spPr bwMode="auto">
          <a:xfrm>
            <a:off x="9447214" y="2406651"/>
            <a:ext cx="0" cy="561976"/>
          </a:xfrm>
          <a:prstGeom prst="line">
            <a:avLst/>
          </a:prstGeom>
          <a:noFill/>
          <a:ln w="19050">
            <a:solidFill>
              <a:schemeClr val="tx1"/>
            </a:solidFill>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63504" name="Rectangle 19"/>
          <p:cNvSpPr>
            <a:spLocks noChangeArrowheads="1"/>
          </p:cNvSpPr>
          <p:nvPr/>
        </p:nvSpPr>
        <p:spPr bwMode="gray">
          <a:xfrm>
            <a:off x="9005889" y="2092326"/>
            <a:ext cx="879475" cy="404813"/>
          </a:xfrm>
          <a:prstGeom prst="rect">
            <a:avLst/>
          </a:prstGeom>
          <a:solidFill>
            <a:schemeClr val="bg1"/>
          </a:solidFill>
          <a:ln w="25400">
            <a:solidFill>
              <a:schemeClr val="tx1"/>
            </a:solidFill>
            <a:miter lim="800000"/>
            <a:headEnd type="none" w="sm" len="sm"/>
            <a:tailEnd type="none" w="sm" len="sm"/>
          </a:ln>
          <a:effectLst>
            <a:prstShdw prst="shdw13" dist="143684" dir="18900000">
              <a:srgbClr val="292929">
                <a:alpha val="74997"/>
              </a:srgbClr>
            </a:prstShdw>
          </a:effectLst>
        </p:spPr>
        <p:txBody>
          <a:bodyPr wrap="none" lIns="0" rIns="0" anchor="ctr"/>
          <a:lstStyle/>
          <a:p>
            <a:pPr>
              <a:tabLst>
                <a:tab pos="857215" algn="ctr"/>
                <a:tab pos="1257250" algn="ctr"/>
                <a:tab pos="1428692" algn="ctr"/>
              </a:tabLst>
            </a:pPr>
            <a:r>
              <a:rPr lang="en-US" sz="1800" dirty="0">
                <a:latin typeface="+mn-lt"/>
              </a:rPr>
              <a:t>Apps</a:t>
            </a:r>
          </a:p>
        </p:txBody>
      </p:sp>
      <p:sp>
        <p:nvSpPr>
          <p:cNvPr id="63505" name="Rectangle 20"/>
          <p:cNvSpPr>
            <a:spLocks noChangeArrowheads="1"/>
          </p:cNvSpPr>
          <p:nvPr/>
        </p:nvSpPr>
        <p:spPr bwMode="gray">
          <a:xfrm>
            <a:off x="9005889" y="2776539"/>
            <a:ext cx="879475" cy="322262"/>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r>
              <a:rPr lang="en-US" sz="1800" dirty="0">
                <a:latin typeface="+mn-lt"/>
              </a:rPr>
              <a:t>Kernel</a:t>
            </a:r>
            <a:r>
              <a:rPr lang="en-US" sz="1800" dirty="0"/>
              <a:t> </a:t>
            </a:r>
          </a:p>
        </p:txBody>
      </p:sp>
      <p:grpSp>
        <p:nvGrpSpPr>
          <p:cNvPr id="3" name="Group 21"/>
          <p:cNvGrpSpPr>
            <a:grpSpLocks/>
          </p:cNvGrpSpPr>
          <p:nvPr/>
        </p:nvGrpSpPr>
        <p:grpSpPr bwMode="auto">
          <a:xfrm>
            <a:off x="6483353" y="3027367"/>
            <a:ext cx="2854326" cy="947738"/>
            <a:chOff x="3124" y="1811"/>
            <a:chExt cx="1798" cy="597"/>
          </a:xfrm>
        </p:grpSpPr>
        <p:grpSp>
          <p:nvGrpSpPr>
            <p:cNvPr id="63508" name="Group 22"/>
            <p:cNvGrpSpPr>
              <a:grpSpLocks/>
            </p:cNvGrpSpPr>
            <p:nvPr/>
          </p:nvGrpSpPr>
          <p:grpSpPr bwMode="auto">
            <a:xfrm>
              <a:off x="3124" y="1850"/>
              <a:ext cx="521" cy="558"/>
              <a:chOff x="3124" y="1850"/>
              <a:chExt cx="521" cy="558"/>
            </a:xfrm>
          </p:grpSpPr>
          <p:sp>
            <p:nvSpPr>
              <p:cNvPr id="275479" name="Line 23"/>
              <p:cNvSpPr>
                <a:spLocks noChangeShapeType="1"/>
              </p:cNvSpPr>
              <p:nvPr/>
            </p:nvSpPr>
            <p:spPr bwMode="auto">
              <a:xfrm>
                <a:off x="3630" y="1850"/>
                <a:ext cx="0" cy="558"/>
              </a:xfrm>
              <a:prstGeom prst="line">
                <a:avLst/>
              </a:prstGeom>
              <a:noFill/>
              <a:ln w="25400">
                <a:solidFill>
                  <a:srgbClr val="C00000"/>
                </a:solidFill>
                <a:round/>
                <a:headEnd/>
                <a:tailEnd type="stealth" w="med" len="med"/>
              </a:ln>
              <a:effectLst/>
            </p:spPr>
            <p:txBody>
              <a:bodyPr/>
              <a:lstStyle/>
              <a:p>
                <a:pPr>
                  <a:defRPr/>
                </a:pPr>
                <a:endParaRPr lang="en-US" sz="1800" dirty="0">
                  <a:effectLst>
                    <a:outerShdw blurRad="38100" dist="38100" dir="2700000" algn="tl">
                      <a:srgbClr val="000000">
                        <a:alpha val="43137"/>
                      </a:srgbClr>
                    </a:outerShdw>
                  </a:effectLst>
                  <a:latin typeface="+mn-lt"/>
                  <a:ea typeface="ＭＳ Ｐゴシック" pitchFamily="-111" charset="-128"/>
                  <a:cs typeface="ＭＳ Ｐゴシック" pitchFamily="-111" charset="-128"/>
                </a:endParaRPr>
              </a:p>
            </p:txBody>
          </p:sp>
          <p:sp>
            <p:nvSpPr>
              <p:cNvPr id="275480" name="Text Box 24"/>
              <p:cNvSpPr txBox="1">
                <a:spLocks noChangeArrowheads="1"/>
              </p:cNvSpPr>
              <p:nvPr/>
            </p:nvSpPr>
            <p:spPr bwMode="auto">
              <a:xfrm>
                <a:off x="3124" y="2025"/>
                <a:ext cx="521" cy="213"/>
              </a:xfrm>
              <a:prstGeom prst="rect">
                <a:avLst/>
              </a:prstGeom>
              <a:noFill/>
              <a:ln w="9525">
                <a:noFill/>
                <a:miter lim="800000"/>
                <a:headEnd/>
                <a:tailEnd/>
              </a:ln>
              <a:effectLst/>
            </p:spPr>
            <p:txBody>
              <a:bodyPr wrap="none">
                <a:spAutoFit/>
              </a:bodyPr>
              <a:lstStyle>
                <a:lvl1pPr eaLnBrk="0" hangingPunct="0">
                  <a:defRPr sz="2400">
                    <a:solidFill>
                      <a:schemeClr val="bg1"/>
                    </a:solidFill>
                    <a:latin typeface="Arial" charset="0"/>
                    <a:ea typeface="ＭＳ Ｐゴシック" charset="0"/>
                    <a:cs typeface="ＭＳ Ｐゴシック" charset="0"/>
                  </a:defRPr>
                </a:lvl1pPr>
                <a:lvl2pPr marL="37931725" indent="-37474525"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457200" eaLnBrk="0" fontAlgn="base" hangingPunct="0">
                  <a:spcBef>
                    <a:spcPct val="0"/>
                  </a:spcBef>
                  <a:spcAft>
                    <a:spcPct val="0"/>
                  </a:spcAft>
                  <a:defRPr sz="2400">
                    <a:solidFill>
                      <a:schemeClr val="bg1"/>
                    </a:solidFill>
                    <a:latin typeface="Arial" charset="0"/>
                    <a:ea typeface="ＭＳ Ｐゴシック" charset="0"/>
                  </a:defRPr>
                </a:lvl6pPr>
                <a:lvl7pPr marL="914400" eaLnBrk="0" fontAlgn="base" hangingPunct="0">
                  <a:spcBef>
                    <a:spcPct val="0"/>
                  </a:spcBef>
                  <a:spcAft>
                    <a:spcPct val="0"/>
                  </a:spcAft>
                  <a:defRPr sz="2400">
                    <a:solidFill>
                      <a:schemeClr val="bg1"/>
                    </a:solidFill>
                    <a:latin typeface="Arial" charset="0"/>
                    <a:ea typeface="ＭＳ Ｐゴシック" charset="0"/>
                  </a:defRPr>
                </a:lvl7pPr>
                <a:lvl8pPr marL="1371600" eaLnBrk="0" fontAlgn="base" hangingPunct="0">
                  <a:spcBef>
                    <a:spcPct val="0"/>
                  </a:spcBef>
                  <a:spcAft>
                    <a:spcPct val="0"/>
                  </a:spcAft>
                  <a:defRPr sz="2400">
                    <a:solidFill>
                      <a:schemeClr val="bg1"/>
                    </a:solidFill>
                    <a:latin typeface="Arial" charset="0"/>
                    <a:ea typeface="ＭＳ Ｐゴシック" charset="0"/>
                  </a:defRPr>
                </a:lvl8pPr>
                <a:lvl9pPr marL="1828800" eaLnBrk="0" fontAlgn="base" hangingPunct="0">
                  <a:spcBef>
                    <a:spcPct val="0"/>
                  </a:spcBef>
                  <a:spcAft>
                    <a:spcPct val="0"/>
                  </a:spcAft>
                  <a:defRPr sz="2400">
                    <a:solidFill>
                      <a:schemeClr val="bg1"/>
                    </a:solidFill>
                    <a:latin typeface="Arial" charset="0"/>
                    <a:ea typeface="ＭＳ Ｐゴシック" charset="0"/>
                  </a:defRPr>
                </a:lvl9pPr>
              </a:lstStyle>
              <a:p>
                <a:pPr eaLnBrk="1" hangingPunct="1">
                  <a:defRPr/>
                </a:pPr>
                <a:r>
                  <a:rPr lang="en-US" sz="1600" dirty="0">
                    <a:solidFill>
                      <a:schemeClr val="tx1"/>
                    </a:solidFill>
                    <a:latin typeface="+mn-lt"/>
                  </a:rPr>
                  <a:t>VM Exit</a:t>
                </a:r>
              </a:p>
            </p:txBody>
          </p:sp>
        </p:grpSp>
        <p:grpSp>
          <p:nvGrpSpPr>
            <p:cNvPr id="63509" name="Group 25"/>
            <p:cNvGrpSpPr>
              <a:grpSpLocks/>
            </p:cNvGrpSpPr>
            <p:nvPr/>
          </p:nvGrpSpPr>
          <p:grpSpPr bwMode="auto">
            <a:xfrm>
              <a:off x="4314" y="1811"/>
              <a:ext cx="608" cy="550"/>
              <a:chOff x="4314" y="1811"/>
              <a:chExt cx="608" cy="550"/>
            </a:xfrm>
          </p:grpSpPr>
          <p:sp>
            <p:nvSpPr>
              <p:cNvPr id="275482" name="Line 26"/>
              <p:cNvSpPr>
                <a:spLocks noChangeShapeType="1"/>
              </p:cNvSpPr>
              <p:nvPr/>
            </p:nvSpPr>
            <p:spPr bwMode="auto">
              <a:xfrm rot="10800000" flipH="1">
                <a:off x="4338" y="1811"/>
                <a:ext cx="0" cy="550"/>
              </a:xfrm>
              <a:prstGeom prst="line">
                <a:avLst/>
              </a:prstGeom>
              <a:noFill/>
              <a:ln w="25400">
                <a:solidFill>
                  <a:srgbClr val="C00000"/>
                </a:solidFill>
                <a:round/>
                <a:headEnd/>
                <a:tailEnd type="stealth" w="med" len="med"/>
              </a:ln>
              <a:effectLst/>
            </p:spPr>
            <p:txBody>
              <a:bodyPr/>
              <a:lstStyle/>
              <a:p>
                <a:pPr>
                  <a:defRPr/>
                </a:pPr>
                <a:endParaRPr lang="en-US" sz="1800" dirty="0">
                  <a:effectLst>
                    <a:outerShdw blurRad="38100" dist="38100" dir="2700000" algn="tl">
                      <a:srgbClr val="000000">
                        <a:alpha val="43137"/>
                      </a:srgbClr>
                    </a:outerShdw>
                  </a:effectLst>
                  <a:latin typeface="+mn-lt"/>
                  <a:ea typeface="ＭＳ Ｐゴシック" pitchFamily="-111" charset="-128"/>
                  <a:cs typeface="ＭＳ Ｐゴシック" pitchFamily="-111" charset="-128"/>
                </a:endParaRPr>
              </a:p>
            </p:txBody>
          </p:sp>
          <p:sp>
            <p:nvSpPr>
              <p:cNvPr id="275483" name="Text Box 27"/>
              <p:cNvSpPr txBox="1">
                <a:spLocks noChangeArrowheads="1"/>
              </p:cNvSpPr>
              <p:nvPr/>
            </p:nvSpPr>
            <p:spPr bwMode="auto">
              <a:xfrm>
                <a:off x="4314" y="2026"/>
                <a:ext cx="608" cy="213"/>
              </a:xfrm>
              <a:prstGeom prst="rect">
                <a:avLst/>
              </a:prstGeom>
              <a:noFill/>
              <a:ln w="9525">
                <a:noFill/>
                <a:miter lim="800000"/>
                <a:headEnd/>
                <a:tailEnd/>
              </a:ln>
              <a:effectLst/>
            </p:spPr>
            <p:txBody>
              <a:bodyPr wrap="none">
                <a:spAutoFit/>
              </a:bodyPr>
              <a:lstStyle>
                <a:lvl1pPr eaLnBrk="0" hangingPunct="0">
                  <a:defRPr sz="2400">
                    <a:solidFill>
                      <a:schemeClr val="bg1"/>
                    </a:solidFill>
                    <a:latin typeface="Arial" charset="0"/>
                    <a:ea typeface="ＭＳ Ｐゴシック" charset="0"/>
                    <a:cs typeface="ＭＳ Ｐゴシック" charset="0"/>
                  </a:defRPr>
                </a:lvl1pPr>
                <a:lvl2pPr marL="37931725" indent="-37474525"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457200" eaLnBrk="0" fontAlgn="base" hangingPunct="0">
                  <a:spcBef>
                    <a:spcPct val="0"/>
                  </a:spcBef>
                  <a:spcAft>
                    <a:spcPct val="0"/>
                  </a:spcAft>
                  <a:defRPr sz="2400">
                    <a:solidFill>
                      <a:schemeClr val="bg1"/>
                    </a:solidFill>
                    <a:latin typeface="Arial" charset="0"/>
                    <a:ea typeface="ＭＳ Ｐゴシック" charset="0"/>
                  </a:defRPr>
                </a:lvl6pPr>
                <a:lvl7pPr marL="914400" eaLnBrk="0" fontAlgn="base" hangingPunct="0">
                  <a:spcBef>
                    <a:spcPct val="0"/>
                  </a:spcBef>
                  <a:spcAft>
                    <a:spcPct val="0"/>
                  </a:spcAft>
                  <a:defRPr sz="2400">
                    <a:solidFill>
                      <a:schemeClr val="bg1"/>
                    </a:solidFill>
                    <a:latin typeface="Arial" charset="0"/>
                    <a:ea typeface="ＭＳ Ｐゴシック" charset="0"/>
                  </a:defRPr>
                </a:lvl7pPr>
                <a:lvl8pPr marL="1371600" eaLnBrk="0" fontAlgn="base" hangingPunct="0">
                  <a:spcBef>
                    <a:spcPct val="0"/>
                  </a:spcBef>
                  <a:spcAft>
                    <a:spcPct val="0"/>
                  </a:spcAft>
                  <a:defRPr sz="2400">
                    <a:solidFill>
                      <a:schemeClr val="bg1"/>
                    </a:solidFill>
                    <a:latin typeface="Arial" charset="0"/>
                    <a:ea typeface="ＭＳ Ｐゴシック" charset="0"/>
                  </a:defRPr>
                </a:lvl8pPr>
                <a:lvl9pPr marL="1828800" eaLnBrk="0" fontAlgn="base" hangingPunct="0">
                  <a:spcBef>
                    <a:spcPct val="0"/>
                  </a:spcBef>
                  <a:spcAft>
                    <a:spcPct val="0"/>
                  </a:spcAft>
                  <a:defRPr sz="2400">
                    <a:solidFill>
                      <a:schemeClr val="bg1"/>
                    </a:solidFill>
                    <a:latin typeface="Arial" charset="0"/>
                    <a:ea typeface="ＭＳ Ｐゴシック" charset="0"/>
                  </a:defRPr>
                </a:lvl9pPr>
              </a:lstStyle>
              <a:p>
                <a:pPr eaLnBrk="1" hangingPunct="1">
                  <a:defRPr/>
                </a:pPr>
                <a:r>
                  <a:rPr lang="en-US" sz="1600" dirty="0">
                    <a:solidFill>
                      <a:schemeClr val="tx1"/>
                    </a:solidFill>
                    <a:latin typeface="+mn-lt"/>
                  </a:rPr>
                  <a:t>VM Entry</a:t>
                </a:r>
              </a:p>
            </p:txBody>
          </p:sp>
        </p:grpSp>
      </p:grpSp>
      <p:sp>
        <p:nvSpPr>
          <p:cNvPr id="31" name="标题 1">
            <a:extLst>
              <a:ext uri="{FF2B5EF4-FFF2-40B4-BE49-F238E27FC236}">
                <a16:creationId xmlns:a16="http://schemas.microsoft.com/office/drawing/2014/main" id="{91695C5A-76F5-443E-A8F5-191633B0C5D0}"/>
              </a:ext>
            </a:extLst>
          </p:cNvPr>
          <p:cNvSpPr>
            <a:spLocks noGrp="1"/>
          </p:cNvSpPr>
          <p:nvPr>
            <p:ph type="title"/>
          </p:nvPr>
        </p:nvSpPr>
        <p:spPr>
          <a:xfrm>
            <a:off x="521487" y="246994"/>
            <a:ext cx="6999514" cy="940959"/>
          </a:xfrm>
        </p:spPr>
        <p:txBody>
          <a:bodyPr>
            <a:normAutofit/>
          </a:bodyPr>
          <a:lstStyle/>
          <a:p>
            <a:r>
              <a:rPr lang="en-US" sz="3200" b="1" dirty="0">
                <a:ea typeface="ＭＳ Ｐゴシック" charset="0"/>
                <a:cs typeface="Arial" charset="0"/>
              </a:rPr>
              <a:t>CPU virtualization</a:t>
            </a:r>
            <a:r>
              <a:rPr lang="en-US" sz="3200" b="1" dirty="0"/>
              <a:t>: Intel VT-x &amp; AMD SVM</a:t>
            </a:r>
          </a:p>
        </p:txBody>
      </p:sp>
      <p:sp>
        <p:nvSpPr>
          <p:cNvPr id="32" name="Text Box 9">
            <a:extLst>
              <a:ext uri="{FF2B5EF4-FFF2-40B4-BE49-F238E27FC236}">
                <a16:creationId xmlns:a16="http://schemas.microsoft.com/office/drawing/2014/main" id="{37B11361-68D4-4EF2-8B52-D7ACF4179D6F}"/>
              </a:ext>
            </a:extLst>
          </p:cNvPr>
          <p:cNvSpPr txBox="1">
            <a:spLocks noChangeArrowheads="1"/>
          </p:cNvSpPr>
          <p:nvPr/>
        </p:nvSpPr>
        <p:spPr bwMode="auto">
          <a:xfrm>
            <a:off x="9072858" y="1353116"/>
            <a:ext cx="858248"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pPr>
              <a:lnSpc>
                <a:spcPct val="95000"/>
              </a:lnSpc>
            </a:pPr>
            <a:r>
              <a:rPr lang="en-US" sz="1800" dirty="0">
                <a:latin typeface="+mn-lt"/>
              </a:rPr>
              <a:t>Guest OS</a:t>
            </a:r>
          </a:p>
        </p:txBody>
      </p:sp>
      <p:sp>
        <p:nvSpPr>
          <p:cNvPr id="33" name="Text Box 7">
            <a:extLst>
              <a:ext uri="{FF2B5EF4-FFF2-40B4-BE49-F238E27FC236}">
                <a16:creationId xmlns:a16="http://schemas.microsoft.com/office/drawing/2014/main" id="{BBEB28C5-5DE9-4BF4-8BB2-D6F8A1C69CAF}"/>
              </a:ext>
            </a:extLst>
          </p:cNvPr>
          <p:cNvSpPr txBox="1">
            <a:spLocks noChangeArrowheads="1"/>
          </p:cNvSpPr>
          <p:nvPr/>
        </p:nvSpPr>
        <p:spPr bwMode="auto">
          <a:xfrm>
            <a:off x="4705771" y="2512440"/>
            <a:ext cx="138271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lIns="0" tIns="0" rIns="0" bIns="0">
            <a:spAutoFit/>
          </a:bodyPr>
          <a:lstStyle/>
          <a:p>
            <a:r>
              <a:rPr lang="en-US" sz="1800" dirty="0">
                <a:latin typeface="+mn-lt"/>
              </a:rPr>
              <a:t>VMX non-root</a:t>
            </a:r>
          </a:p>
        </p:txBody>
      </p:sp>
      <p:sp>
        <p:nvSpPr>
          <p:cNvPr id="34" name="Line 18">
            <a:extLst>
              <a:ext uri="{FF2B5EF4-FFF2-40B4-BE49-F238E27FC236}">
                <a16:creationId xmlns:a16="http://schemas.microsoft.com/office/drawing/2014/main" id="{57DC669C-EA74-46AF-8126-B73C88882F1E}"/>
              </a:ext>
            </a:extLst>
          </p:cNvPr>
          <p:cNvSpPr>
            <a:spLocks noChangeShapeType="1"/>
          </p:cNvSpPr>
          <p:nvPr/>
        </p:nvSpPr>
        <p:spPr bwMode="auto">
          <a:xfrm>
            <a:off x="8845488" y="4172585"/>
            <a:ext cx="0" cy="561976"/>
          </a:xfrm>
          <a:prstGeom prst="line">
            <a:avLst/>
          </a:prstGeom>
          <a:noFill/>
          <a:ln w="19050">
            <a:solidFill>
              <a:schemeClr val="tx1"/>
            </a:solidFill>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35" name="Rectangle 20">
            <a:extLst>
              <a:ext uri="{FF2B5EF4-FFF2-40B4-BE49-F238E27FC236}">
                <a16:creationId xmlns:a16="http://schemas.microsoft.com/office/drawing/2014/main" id="{6811BE55-B63B-44C2-883A-44FE875BAD9D}"/>
              </a:ext>
            </a:extLst>
          </p:cNvPr>
          <p:cNvSpPr>
            <a:spLocks noChangeArrowheads="1"/>
          </p:cNvSpPr>
          <p:nvPr/>
        </p:nvSpPr>
        <p:spPr bwMode="gray">
          <a:xfrm>
            <a:off x="7154863" y="4512246"/>
            <a:ext cx="3255962" cy="369332"/>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r>
              <a:rPr lang="en-US" sz="1800" dirty="0">
                <a:latin typeface="+mn-lt"/>
              </a:rPr>
              <a:t>Hypervisor core</a:t>
            </a:r>
            <a:r>
              <a:rPr lang="en-US" sz="1800" dirty="0"/>
              <a:t> </a:t>
            </a:r>
          </a:p>
        </p:txBody>
      </p:sp>
      <p:sp>
        <p:nvSpPr>
          <p:cNvPr id="37" name="Text Box 9">
            <a:extLst>
              <a:ext uri="{FF2B5EF4-FFF2-40B4-BE49-F238E27FC236}">
                <a16:creationId xmlns:a16="http://schemas.microsoft.com/office/drawing/2014/main" id="{0AB8D05F-6E28-4F0D-8F3F-13C9ABFC4440}"/>
              </a:ext>
            </a:extLst>
          </p:cNvPr>
          <p:cNvSpPr txBox="1">
            <a:spLocks noChangeArrowheads="1"/>
          </p:cNvSpPr>
          <p:nvPr/>
        </p:nvSpPr>
        <p:spPr bwMode="auto">
          <a:xfrm>
            <a:off x="8004714" y="5167817"/>
            <a:ext cx="1556260"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lIns="0" tIns="0" rIns="0" bIns="0">
            <a:spAutoFit/>
          </a:bodyPr>
          <a:lstStyle/>
          <a:p>
            <a:pPr>
              <a:lnSpc>
                <a:spcPct val="95000"/>
              </a:lnSpc>
            </a:pPr>
            <a:r>
              <a:rPr lang="en-US" sz="1800" dirty="0">
                <a:latin typeface="+mn-lt"/>
              </a:rPr>
              <a:t>VMM</a:t>
            </a:r>
          </a:p>
        </p:txBody>
      </p:sp>
      <p:sp>
        <p:nvSpPr>
          <p:cNvPr id="38" name="Line 14">
            <a:extLst>
              <a:ext uri="{FF2B5EF4-FFF2-40B4-BE49-F238E27FC236}">
                <a16:creationId xmlns:a16="http://schemas.microsoft.com/office/drawing/2014/main" id="{BA0B84EB-DA9C-4B1D-80D7-DFA7590E9792}"/>
              </a:ext>
            </a:extLst>
          </p:cNvPr>
          <p:cNvSpPr>
            <a:spLocks noChangeShapeType="1"/>
          </p:cNvSpPr>
          <p:nvPr/>
        </p:nvSpPr>
        <p:spPr bwMode="auto">
          <a:xfrm>
            <a:off x="6443665" y="4358969"/>
            <a:ext cx="4191000" cy="0"/>
          </a:xfrm>
          <a:prstGeom prst="line">
            <a:avLst/>
          </a:prstGeom>
          <a:noFill/>
          <a:ln w="12700">
            <a:solidFill>
              <a:schemeClr val="tx1"/>
            </a:solidFill>
            <a:prstDash val="dash"/>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39" name="Text Box 5">
            <a:extLst>
              <a:ext uri="{FF2B5EF4-FFF2-40B4-BE49-F238E27FC236}">
                <a16:creationId xmlns:a16="http://schemas.microsoft.com/office/drawing/2014/main" id="{26E7CB54-9D0D-4166-902C-CFB65B816910}"/>
              </a:ext>
            </a:extLst>
          </p:cNvPr>
          <p:cNvSpPr txBox="1">
            <a:spLocks noChangeArrowheads="1"/>
          </p:cNvSpPr>
          <p:nvPr/>
        </p:nvSpPr>
        <p:spPr bwMode="auto">
          <a:xfrm>
            <a:off x="6282293" y="3869316"/>
            <a:ext cx="57868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3</a:t>
            </a:r>
          </a:p>
        </p:txBody>
      </p:sp>
      <p:sp>
        <p:nvSpPr>
          <p:cNvPr id="40" name="Text Box 6">
            <a:extLst>
              <a:ext uri="{FF2B5EF4-FFF2-40B4-BE49-F238E27FC236}">
                <a16:creationId xmlns:a16="http://schemas.microsoft.com/office/drawing/2014/main" id="{460D59C3-D8C0-462D-BFBD-A1FF2CABD6B7}"/>
              </a:ext>
            </a:extLst>
          </p:cNvPr>
          <p:cNvSpPr txBox="1">
            <a:spLocks noChangeArrowheads="1"/>
          </p:cNvSpPr>
          <p:nvPr/>
        </p:nvSpPr>
        <p:spPr bwMode="auto">
          <a:xfrm>
            <a:off x="6282293" y="4593446"/>
            <a:ext cx="57868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0</a:t>
            </a:r>
          </a:p>
        </p:txBody>
      </p:sp>
    </p:spTree>
    <p:extLst>
      <p:ext uri="{BB962C8B-B14F-4D97-AF65-F5344CB8AC3E}">
        <p14:creationId xmlns:p14="http://schemas.microsoft.com/office/powerpoint/2010/main" val="1073797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8430" y="0"/>
            <a:ext cx="7489370" cy="957036"/>
          </a:xfrm>
        </p:spPr>
        <p:txBody>
          <a:bodyPr>
            <a:normAutofit/>
          </a:bodyPr>
          <a:lstStyle/>
          <a:p>
            <a:r>
              <a:rPr lang="en-US" sz="3200" b="1" dirty="0"/>
              <a:t>Memory virtualization: Intel EPT &amp; AMD NPT </a:t>
            </a:r>
          </a:p>
        </p:txBody>
      </p:sp>
      <p:pic>
        <p:nvPicPr>
          <p:cNvPr id="3074" name="Picture 2" descr="5">
            <a:extLst>
              <a:ext uri="{FF2B5EF4-FFF2-40B4-BE49-F238E27FC236}">
                <a16:creationId xmlns:a16="http://schemas.microsoft.com/office/drawing/2014/main" id="{F8396520-37A7-4B89-B4E5-493AF1795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8385" y="957036"/>
            <a:ext cx="5930993" cy="54503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C41A3D-1A1E-4FCA-9427-9D2507B8F33D}"/>
              </a:ext>
            </a:extLst>
          </p:cNvPr>
          <p:cNvSpPr txBox="1"/>
          <p:nvPr/>
        </p:nvSpPr>
        <p:spPr>
          <a:xfrm>
            <a:off x="9124950" y="6596390"/>
            <a:ext cx="3314700" cy="261610"/>
          </a:xfrm>
          <a:prstGeom prst="rect">
            <a:avLst/>
          </a:prstGeom>
          <a:noFill/>
        </p:spPr>
        <p:txBody>
          <a:bodyPr wrap="square">
            <a:spAutoFit/>
          </a:bodyPr>
          <a:lstStyle/>
          <a:p>
            <a:r>
              <a:rPr lang="en-AU" sz="1100" dirty="0">
                <a:latin typeface="+mn-lt"/>
              </a:rPr>
              <a:t>https://www.alibabacloud.com/blog/599058</a:t>
            </a:r>
          </a:p>
        </p:txBody>
      </p:sp>
    </p:spTree>
    <p:extLst>
      <p:ext uri="{BB962C8B-B14F-4D97-AF65-F5344CB8AC3E}">
        <p14:creationId xmlns:p14="http://schemas.microsoft.com/office/powerpoint/2010/main" val="1263991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8430" y="0"/>
            <a:ext cx="7489370" cy="601586"/>
          </a:xfrm>
        </p:spPr>
        <p:txBody>
          <a:bodyPr>
            <a:normAutofit/>
          </a:bodyPr>
          <a:lstStyle/>
          <a:p>
            <a:r>
              <a:rPr lang="en-US" sz="2800" b="1" dirty="0"/>
              <a:t>Memory virtualization: Intel EPT &amp; AMD NPT </a:t>
            </a:r>
          </a:p>
        </p:txBody>
      </p:sp>
      <p:pic>
        <p:nvPicPr>
          <p:cNvPr id="4098" name="Picture 2" descr="EPT Translation">
            <a:extLst>
              <a:ext uri="{FF2B5EF4-FFF2-40B4-BE49-F238E27FC236}">
                <a16:creationId xmlns:a16="http://schemas.microsoft.com/office/drawing/2014/main" id="{84898A88-4B08-4626-8805-554449DE8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515" y="409848"/>
            <a:ext cx="7489370" cy="60383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A0F1CE8-884A-4366-895A-E9B6526EA964}"/>
              </a:ext>
            </a:extLst>
          </p:cNvPr>
          <p:cNvSpPr txBox="1"/>
          <p:nvPr/>
        </p:nvSpPr>
        <p:spPr>
          <a:xfrm>
            <a:off x="0" y="6596390"/>
            <a:ext cx="6553200" cy="261610"/>
          </a:xfrm>
          <a:prstGeom prst="rect">
            <a:avLst/>
          </a:prstGeom>
          <a:noFill/>
        </p:spPr>
        <p:txBody>
          <a:bodyPr wrap="square">
            <a:spAutoFit/>
          </a:bodyPr>
          <a:lstStyle/>
          <a:p>
            <a:r>
              <a:rPr lang="en-AU" sz="1100" dirty="0">
                <a:latin typeface="+mn-lt"/>
              </a:rPr>
              <a:t>https://rayanfam.com/topics/hypervisor-from-scratch-part-4/#hardware-assisted-paging-extended-page-table</a:t>
            </a:r>
          </a:p>
        </p:txBody>
      </p:sp>
    </p:spTree>
    <p:extLst>
      <p:ext uri="{BB962C8B-B14F-4D97-AF65-F5344CB8AC3E}">
        <p14:creationId xmlns:p14="http://schemas.microsoft.com/office/powerpoint/2010/main" val="3813649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227E88-52FF-1C4A-A58D-23FA02255E61}"/>
              </a:ext>
            </a:extLst>
          </p:cNvPr>
          <p:cNvSpPr>
            <a:spLocks noGrp="1"/>
          </p:cNvSpPr>
          <p:nvPr>
            <p:ph type="title"/>
          </p:nvPr>
        </p:nvSpPr>
        <p:spPr>
          <a:xfrm>
            <a:off x="838199" y="365125"/>
            <a:ext cx="3752461" cy="717225"/>
          </a:xfrm>
        </p:spPr>
        <p:txBody>
          <a:bodyPr>
            <a:normAutofit/>
          </a:bodyPr>
          <a:lstStyle/>
          <a:p>
            <a:r>
              <a:rPr lang="en-US" sz="3200" b="1" dirty="0"/>
              <a:t>Containers</a:t>
            </a:r>
          </a:p>
        </p:txBody>
      </p:sp>
      <p:sp>
        <p:nvSpPr>
          <p:cNvPr id="5" name="Content Placeholder 4">
            <a:extLst>
              <a:ext uri="{FF2B5EF4-FFF2-40B4-BE49-F238E27FC236}">
                <a16:creationId xmlns:a16="http://schemas.microsoft.com/office/drawing/2014/main" id="{C673F1CF-7C15-954E-90E7-B81903C0C633}"/>
              </a:ext>
            </a:extLst>
          </p:cNvPr>
          <p:cNvSpPr>
            <a:spLocks noGrp="1"/>
          </p:cNvSpPr>
          <p:nvPr>
            <p:ph idx="1"/>
          </p:nvPr>
        </p:nvSpPr>
        <p:spPr>
          <a:xfrm>
            <a:off x="838199" y="1253331"/>
            <a:ext cx="10937033" cy="2975769"/>
          </a:xfrm>
        </p:spPr>
        <p:txBody>
          <a:bodyPr>
            <a:normAutofit/>
          </a:bodyPr>
          <a:lstStyle/>
          <a:p>
            <a:r>
              <a:rPr lang="en-US" sz="2400" dirty="0"/>
              <a:t>A container is a sandboxed process running on a host OS that is isolated from all other processes running on that host OS [2]</a:t>
            </a:r>
          </a:p>
          <a:p>
            <a:r>
              <a:rPr lang="en-US" sz="2400" dirty="0"/>
              <a:t>A container image is a stand-alone and executable software package (including software dependencies, binaries, </a:t>
            </a:r>
            <a:r>
              <a:rPr lang="en-US" sz="2400" dirty="0" err="1"/>
              <a:t>etc</a:t>
            </a:r>
            <a:r>
              <a:rPr lang="en-US" sz="2400" dirty="0"/>
              <a:t>) that contains everything needed to run specific user applications. </a:t>
            </a:r>
          </a:p>
          <a:p>
            <a:r>
              <a:rPr lang="en-US" sz="2400" dirty="0"/>
              <a:t>A container is a runnable instance of the image.</a:t>
            </a:r>
          </a:p>
        </p:txBody>
      </p:sp>
      <p:sp>
        <p:nvSpPr>
          <p:cNvPr id="6" name="Content Placeholder 4">
            <a:extLst>
              <a:ext uri="{FF2B5EF4-FFF2-40B4-BE49-F238E27FC236}">
                <a16:creationId xmlns:a16="http://schemas.microsoft.com/office/drawing/2014/main" id="{23E6EC7A-B5AD-4DCF-8BE5-198F7623119A}"/>
              </a:ext>
            </a:extLst>
          </p:cNvPr>
          <p:cNvSpPr txBox="1">
            <a:spLocks/>
          </p:cNvSpPr>
          <p:nvPr/>
        </p:nvSpPr>
        <p:spPr>
          <a:xfrm>
            <a:off x="442913" y="4563449"/>
            <a:ext cx="5957888" cy="71722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fontAlgn="auto">
              <a:spcAft>
                <a:spcPts val="0"/>
              </a:spcAft>
              <a:buClrTx/>
              <a:buSzTx/>
            </a:pPr>
            <a:endParaRPr lang="en-US" dirty="0"/>
          </a:p>
          <a:p>
            <a:pPr marL="457200" lvl="1" indent="0" fontAlgn="auto">
              <a:spcAft>
                <a:spcPts val="0"/>
              </a:spcAft>
              <a:buClrTx/>
              <a:buSzTx/>
              <a:buFont typeface="Arial" panose="020B0604020202020204" pitchFamily="34" charset="0"/>
              <a:buNone/>
            </a:pPr>
            <a:r>
              <a:rPr lang="en-US" sz="3100" dirty="0"/>
              <a:t>[2] https://docs.docker.com/get-started/</a:t>
            </a:r>
          </a:p>
          <a:p>
            <a:pPr marL="457200" lvl="1" indent="0" fontAlgn="auto">
              <a:spcAft>
                <a:spcPts val="0"/>
              </a:spcAft>
              <a:buClrTx/>
              <a:buSzTx/>
              <a:buFont typeface="Arial" panose="020B0604020202020204" pitchFamily="34" charset="0"/>
              <a:buNone/>
            </a:pPr>
            <a:endParaRPr lang="en-US" dirty="0"/>
          </a:p>
        </p:txBody>
      </p:sp>
    </p:spTree>
    <p:extLst>
      <p:ext uri="{BB962C8B-B14F-4D97-AF65-F5344CB8AC3E}">
        <p14:creationId xmlns:p14="http://schemas.microsoft.com/office/powerpoint/2010/main" val="9636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DBB025-D4A2-4D0E-B8EB-83187D2AE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536" y="1458193"/>
            <a:ext cx="8297342" cy="4654845"/>
          </a:xfrm>
          <a:prstGeom prst="rect">
            <a:avLst/>
          </a:prstGeom>
        </p:spPr>
      </p:pic>
      <p:sp>
        <p:nvSpPr>
          <p:cNvPr id="3" name="Title 1">
            <a:extLst>
              <a:ext uri="{FF2B5EF4-FFF2-40B4-BE49-F238E27FC236}">
                <a16:creationId xmlns:a16="http://schemas.microsoft.com/office/drawing/2014/main" id="{A80758B2-C016-41C8-9EC1-254C21B74C27}"/>
              </a:ext>
            </a:extLst>
          </p:cNvPr>
          <p:cNvSpPr>
            <a:spLocks noGrp="1"/>
          </p:cNvSpPr>
          <p:nvPr>
            <p:ph type="title"/>
          </p:nvPr>
        </p:nvSpPr>
        <p:spPr>
          <a:xfrm>
            <a:off x="301548" y="234496"/>
            <a:ext cx="9289491" cy="826861"/>
          </a:xfrm>
        </p:spPr>
        <p:txBody>
          <a:bodyPr>
            <a:normAutofit fontScale="90000"/>
          </a:bodyPr>
          <a:lstStyle/>
          <a:p>
            <a:r>
              <a:rPr lang="en-US" sz="3600" b="1" dirty="0"/>
              <a:t>Containers</a:t>
            </a:r>
            <a:br>
              <a:rPr lang="en-US" sz="3600" b="1" dirty="0"/>
            </a:br>
            <a:r>
              <a:rPr lang="en-US" sz="3200" b="1" dirty="0"/>
              <a:t>	</a:t>
            </a:r>
          </a:p>
        </p:txBody>
      </p:sp>
      <p:sp>
        <p:nvSpPr>
          <p:cNvPr id="2" name="Left Brace 1">
            <a:extLst>
              <a:ext uri="{FF2B5EF4-FFF2-40B4-BE49-F238E27FC236}">
                <a16:creationId xmlns:a16="http://schemas.microsoft.com/office/drawing/2014/main" id="{1143C9F4-5558-4E0E-9DB0-0F2F15F361AE}"/>
              </a:ext>
            </a:extLst>
          </p:cNvPr>
          <p:cNvSpPr/>
          <p:nvPr/>
        </p:nvSpPr>
        <p:spPr>
          <a:xfrm>
            <a:off x="1350586" y="1576552"/>
            <a:ext cx="291950" cy="2081048"/>
          </a:xfrm>
          <a:prstGeom prst="lef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 name="Right Brace 4">
            <a:extLst>
              <a:ext uri="{FF2B5EF4-FFF2-40B4-BE49-F238E27FC236}">
                <a16:creationId xmlns:a16="http://schemas.microsoft.com/office/drawing/2014/main" id="{4B721138-C7A7-497F-B901-941DF69C9BFB}"/>
              </a:ext>
            </a:extLst>
          </p:cNvPr>
          <p:cNvSpPr/>
          <p:nvPr/>
        </p:nvSpPr>
        <p:spPr>
          <a:xfrm>
            <a:off x="9969864" y="1540073"/>
            <a:ext cx="261964" cy="1274843"/>
          </a:xfrm>
          <a:prstGeom prst="righ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 name="Title 1">
            <a:extLst>
              <a:ext uri="{FF2B5EF4-FFF2-40B4-BE49-F238E27FC236}">
                <a16:creationId xmlns:a16="http://schemas.microsoft.com/office/drawing/2014/main" id="{693A74C2-9816-4825-982A-73F8B57D2D0C}"/>
              </a:ext>
            </a:extLst>
          </p:cNvPr>
          <p:cNvSpPr txBox="1">
            <a:spLocks/>
          </p:cNvSpPr>
          <p:nvPr/>
        </p:nvSpPr>
        <p:spPr>
          <a:xfrm>
            <a:off x="301557" y="2485172"/>
            <a:ext cx="1269263" cy="40723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US" sz="9600" dirty="0">
                <a:latin typeface="+mn-lt"/>
              </a:rPr>
              <a:t>VM</a:t>
            </a:r>
            <a:br>
              <a:rPr lang="en-US" sz="3600" b="1" dirty="0"/>
            </a:br>
            <a:r>
              <a:rPr lang="en-US" sz="3200" b="1" dirty="0"/>
              <a:t>	</a:t>
            </a:r>
          </a:p>
        </p:txBody>
      </p:sp>
      <p:sp>
        <p:nvSpPr>
          <p:cNvPr id="8" name="Title 1">
            <a:extLst>
              <a:ext uri="{FF2B5EF4-FFF2-40B4-BE49-F238E27FC236}">
                <a16:creationId xmlns:a16="http://schemas.microsoft.com/office/drawing/2014/main" id="{4BC587F0-63AA-4893-9CE9-959C6DFC623D}"/>
              </a:ext>
            </a:extLst>
          </p:cNvPr>
          <p:cNvSpPr txBox="1">
            <a:spLocks/>
          </p:cNvSpPr>
          <p:nvPr/>
        </p:nvSpPr>
        <p:spPr>
          <a:xfrm>
            <a:off x="10296300" y="1877814"/>
            <a:ext cx="1440226" cy="6073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US" sz="2400" dirty="0">
                <a:latin typeface="+mn-lt"/>
              </a:rPr>
              <a:t>Container</a:t>
            </a:r>
          </a:p>
        </p:txBody>
      </p:sp>
      <p:sp>
        <p:nvSpPr>
          <p:cNvPr id="12" name="TextBox 11">
            <a:extLst>
              <a:ext uri="{FF2B5EF4-FFF2-40B4-BE49-F238E27FC236}">
                <a16:creationId xmlns:a16="http://schemas.microsoft.com/office/drawing/2014/main" id="{631C3FF1-8649-4596-8B4E-632184C9D531}"/>
              </a:ext>
            </a:extLst>
          </p:cNvPr>
          <p:cNvSpPr txBox="1"/>
          <p:nvPr/>
        </p:nvSpPr>
        <p:spPr>
          <a:xfrm>
            <a:off x="6099110" y="6577729"/>
            <a:ext cx="6092890" cy="261610"/>
          </a:xfrm>
          <a:prstGeom prst="rect">
            <a:avLst/>
          </a:prstGeom>
          <a:noFill/>
        </p:spPr>
        <p:txBody>
          <a:bodyPr wrap="square">
            <a:spAutoFit/>
          </a:bodyPr>
          <a:lstStyle/>
          <a:p>
            <a:r>
              <a:rPr lang="en-AU" sz="1100" dirty="0">
                <a:latin typeface="+mn-lt"/>
              </a:rPr>
              <a:t>https://www.weave.works/blog/a-practical-guide-to-choosing-between-docker-containers-and-vms</a:t>
            </a:r>
          </a:p>
        </p:txBody>
      </p:sp>
    </p:spTree>
    <p:extLst>
      <p:ext uri="{BB962C8B-B14F-4D97-AF65-F5344CB8AC3E}">
        <p14:creationId xmlns:p14="http://schemas.microsoft.com/office/powerpoint/2010/main" val="3491320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80758B2-C016-41C8-9EC1-254C21B74C27}"/>
              </a:ext>
            </a:extLst>
          </p:cNvPr>
          <p:cNvSpPr>
            <a:spLocks noGrp="1"/>
          </p:cNvSpPr>
          <p:nvPr>
            <p:ph type="title"/>
          </p:nvPr>
        </p:nvSpPr>
        <p:spPr>
          <a:xfrm>
            <a:off x="301548" y="383955"/>
            <a:ext cx="9289491" cy="826861"/>
          </a:xfrm>
        </p:spPr>
        <p:txBody>
          <a:bodyPr>
            <a:normAutofit fontScale="90000"/>
          </a:bodyPr>
          <a:lstStyle/>
          <a:p>
            <a:r>
              <a:rPr lang="en-US" sz="3600" b="1" dirty="0"/>
              <a:t>Containerization vs. Virtualization</a:t>
            </a:r>
            <a:br>
              <a:rPr lang="en-US" sz="3600" b="1" dirty="0"/>
            </a:br>
            <a:r>
              <a:rPr lang="en-US" sz="3200" b="1" dirty="0"/>
              <a:t>	</a:t>
            </a:r>
          </a:p>
        </p:txBody>
      </p:sp>
      <p:sp>
        <p:nvSpPr>
          <p:cNvPr id="4" name="Content Placeholder 2">
            <a:extLst>
              <a:ext uri="{FF2B5EF4-FFF2-40B4-BE49-F238E27FC236}">
                <a16:creationId xmlns:a16="http://schemas.microsoft.com/office/drawing/2014/main" id="{F524F5DF-7495-4905-8D9D-8BE329E0871D}"/>
              </a:ext>
            </a:extLst>
          </p:cNvPr>
          <p:cNvSpPr>
            <a:spLocks noGrp="1"/>
          </p:cNvSpPr>
          <p:nvPr>
            <p:ph idx="1"/>
          </p:nvPr>
        </p:nvSpPr>
        <p:spPr>
          <a:xfrm>
            <a:off x="301548" y="1210816"/>
            <a:ext cx="10645391" cy="4062933"/>
          </a:xfrm>
        </p:spPr>
        <p:txBody>
          <a:bodyPr>
            <a:normAutofit lnSpcReduction="10000"/>
          </a:bodyPr>
          <a:lstStyle/>
          <a:p>
            <a:pPr>
              <a:defRPr/>
            </a:pPr>
            <a:r>
              <a:rPr lang="en-US" sz="2400" dirty="0"/>
              <a:t>Granularity</a:t>
            </a:r>
          </a:p>
          <a:p>
            <a:pPr lvl="1">
              <a:defRPr/>
            </a:pPr>
            <a:r>
              <a:rPr lang="en-US" dirty="0"/>
              <a:t>Containers are an abstraction of the process layer and VMs are a simulation of the hardware layer.</a:t>
            </a:r>
          </a:p>
          <a:p>
            <a:pPr>
              <a:defRPr/>
            </a:pPr>
            <a:r>
              <a:rPr lang="en-US" sz="2400" dirty="0"/>
              <a:t>Overhead</a:t>
            </a:r>
          </a:p>
          <a:p>
            <a:pPr lvl="1">
              <a:defRPr/>
            </a:pPr>
            <a:r>
              <a:rPr lang="en-US" dirty="0"/>
              <a:t>Required resources: containers are created to run one application and VMs support a whole OS. </a:t>
            </a:r>
          </a:p>
          <a:p>
            <a:pPr lvl="1">
              <a:defRPr/>
            </a:pPr>
            <a:r>
              <a:rPr lang="en-US" dirty="0"/>
              <a:t>Efficiency: </a:t>
            </a:r>
            <a:r>
              <a:rPr lang="en-AU" dirty="0"/>
              <a:t>containers are launched to run an application. VMs need to boot up an entire OS. </a:t>
            </a:r>
            <a:endParaRPr lang="en-US" dirty="0"/>
          </a:p>
          <a:p>
            <a:pPr>
              <a:defRPr/>
            </a:pPr>
            <a:r>
              <a:rPr lang="en-US" sz="2400" dirty="0"/>
              <a:t>Security/Isolation</a:t>
            </a:r>
          </a:p>
          <a:p>
            <a:pPr lvl="1">
              <a:defRPr/>
            </a:pPr>
            <a:r>
              <a:rPr lang="en-US" dirty="0"/>
              <a:t>Containers are isolated from each other at the process level. VMs are isolated at the OS level. </a:t>
            </a:r>
          </a:p>
          <a:p>
            <a:pPr>
              <a:defRPr/>
            </a:pPr>
            <a:endParaRPr lang="en-US" sz="2400" dirty="0"/>
          </a:p>
          <a:p>
            <a:pPr>
              <a:defRPr/>
            </a:pPr>
            <a:endParaRPr lang="en-US" dirty="0"/>
          </a:p>
          <a:p>
            <a:pPr>
              <a:defRPr/>
            </a:pPr>
            <a:endParaRPr lang="en-US" dirty="0"/>
          </a:p>
        </p:txBody>
      </p:sp>
    </p:spTree>
    <p:extLst>
      <p:ext uri="{BB962C8B-B14F-4D97-AF65-F5344CB8AC3E}">
        <p14:creationId xmlns:p14="http://schemas.microsoft.com/office/powerpoint/2010/main" val="1098514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2" name="Title 1">
            <a:extLst>
              <a:ext uri="{FF2B5EF4-FFF2-40B4-BE49-F238E27FC236}">
                <a16:creationId xmlns:a16="http://schemas.microsoft.com/office/drawing/2014/main" id="{CEF1D9BF-2F1B-234B-BE51-90F4C9181F91}"/>
              </a:ext>
            </a:extLst>
          </p:cNvPr>
          <p:cNvSpPr>
            <a:spLocks noGrp="1"/>
          </p:cNvSpPr>
          <p:nvPr>
            <p:ph type="title"/>
          </p:nvPr>
        </p:nvSpPr>
        <p:spPr>
          <a:xfrm>
            <a:off x="538655" y="280275"/>
            <a:ext cx="10515600" cy="801523"/>
          </a:xfrm>
        </p:spPr>
        <p:txBody>
          <a:bodyPr>
            <a:normAutofit/>
          </a:bodyPr>
          <a:lstStyle/>
          <a:p>
            <a:r>
              <a:rPr lang="en-US" sz="3200" b="1" dirty="0"/>
              <a:t>Backbones of containers</a:t>
            </a:r>
          </a:p>
        </p:txBody>
      </p:sp>
      <p:sp>
        <p:nvSpPr>
          <p:cNvPr id="3" name="Content Placeholder 2">
            <a:extLst>
              <a:ext uri="{FF2B5EF4-FFF2-40B4-BE49-F238E27FC236}">
                <a16:creationId xmlns:a16="http://schemas.microsoft.com/office/drawing/2014/main" id="{C3C75140-76F5-F04F-8CDF-B38D84221FA9}"/>
              </a:ext>
            </a:extLst>
          </p:cNvPr>
          <p:cNvSpPr>
            <a:spLocks noGrp="1"/>
          </p:cNvSpPr>
          <p:nvPr>
            <p:ph idx="1"/>
          </p:nvPr>
        </p:nvSpPr>
        <p:spPr>
          <a:xfrm>
            <a:off x="538655" y="1253331"/>
            <a:ext cx="10515600" cy="4351338"/>
          </a:xfrm>
        </p:spPr>
        <p:txBody>
          <a:bodyPr>
            <a:normAutofit/>
          </a:bodyPr>
          <a:lstStyle/>
          <a:p>
            <a:r>
              <a:rPr lang="en-US" sz="2600" dirty="0"/>
              <a:t>namespaces</a:t>
            </a:r>
          </a:p>
          <a:p>
            <a:r>
              <a:rPr lang="en-US" sz="2600" dirty="0" err="1"/>
              <a:t>cgroups</a:t>
            </a:r>
            <a:endParaRPr lang="en-US" sz="2600" dirty="0"/>
          </a:p>
          <a:p>
            <a:r>
              <a:rPr lang="en-US" sz="2600" dirty="0"/>
              <a:t>copy-on-write filesystem</a:t>
            </a:r>
          </a:p>
          <a:p>
            <a:pPr lvl="1"/>
            <a:endParaRPr lang="en-US" dirty="0"/>
          </a:p>
        </p:txBody>
      </p:sp>
    </p:spTree>
    <p:extLst>
      <p:ext uri="{BB962C8B-B14F-4D97-AF65-F5344CB8AC3E}">
        <p14:creationId xmlns:p14="http://schemas.microsoft.com/office/powerpoint/2010/main" val="707635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2" name="Title 1">
            <a:extLst>
              <a:ext uri="{FF2B5EF4-FFF2-40B4-BE49-F238E27FC236}">
                <a16:creationId xmlns:a16="http://schemas.microsoft.com/office/drawing/2014/main" id="{CEF1D9BF-2F1B-234B-BE51-90F4C9181F91}"/>
              </a:ext>
            </a:extLst>
          </p:cNvPr>
          <p:cNvSpPr>
            <a:spLocks noGrp="1"/>
          </p:cNvSpPr>
          <p:nvPr>
            <p:ph type="title"/>
          </p:nvPr>
        </p:nvSpPr>
        <p:spPr>
          <a:xfrm>
            <a:off x="538655" y="280275"/>
            <a:ext cx="10515600" cy="801523"/>
          </a:xfrm>
        </p:spPr>
        <p:txBody>
          <a:bodyPr>
            <a:normAutofit/>
          </a:bodyPr>
          <a:lstStyle/>
          <a:p>
            <a:r>
              <a:rPr lang="en-US" sz="3200" b="1" dirty="0"/>
              <a:t>namespaces: limits what a container can see</a:t>
            </a:r>
          </a:p>
        </p:txBody>
      </p:sp>
      <p:sp>
        <p:nvSpPr>
          <p:cNvPr id="3" name="Content Placeholder 2">
            <a:extLst>
              <a:ext uri="{FF2B5EF4-FFF2-40B4-BE49-F238E27FC236}">
                <a16:creationId xmlns:a16="http://schemas.microsoft.com/office/drawing/2014/main" id="{C3C75140-76F5-F04F-8CDF-B38D84221FA9}"/>
              </a:ext>
            </a:extLst>
          </p:cNvPr>
          <p:cNvSpPr>
            <a:spLocks noGrp="1"/>
          </p:cNvSpPr>
          <p:nvPr>
            <p:ph idx="1"/>
          </p:nvPr>
        </p:nvSpPr>
        <p:spPr>
          <a:xfrm>
            <a:off x="538655" y="1253331"/>
            <a:ext cx="10515600" cy="4351338"/>
          </a:xfrm>
        </p:spPr>
        <p:txBody>
          <a:bodyPr>
            <a:normAutofit/>
          </a:bodyPr>
          <a:lstStyle/>
          <a:p>
            <a:r>
              <a:rPr lang="en-US" sz="2400" dirty="0"/>
              <a:t>Provide containers with their own view of system resources (e.g., network)</a:t>
            </a:r>
          </a:p>
        </p:txBody>
      </p:sp>
      <p:pic>
        <p:nvPicPr>
          <p:cNvPr id="7" name="Picture 6">
            <a:extLst>
              <a:ext uri="{FF2B5EF4-FFF2-40B4-BE49-F238E27FC236}">
                <a16:creationId xmlns:a16="http://schemas.microsoft.com/office/drawing/2014/main" id="{11B8841D-645E-428E-8A1A-0019FBAD7135}"/>
              </a:ext>
            </a:extLst>
          </p:cNvPr>
          <p:cNvPicPr>
            <a:picLocks noChangeAspect="1"/>
          </p:cNvPicPr>
          <p:nvPr/>
        </p:nvPicPr>
        <p:blipFill>
          <a:blip r:embed="rId3"/>
          <a:stretch>
            <a:fillRect/>
          </a:stretch>
        </p:blipFill>
        <p:spPr>
          <a:xfrm>
            <a:off x="1773564" y="1739976"/>
            <a:ext cx="8644872" cy="4152424"/>
          </a:xfrm>
          <a:prstGeom prst="rect">
            <a:avLst/>
          </a:prstGeom>
        </p:spPr>
      </p:pic>
      <p:sp>
        <p:nvSpPr>
          <p:cNvPr id="9" name="TextBox 8">
            <a:extLst>
              <a:ext uri="{FF2B5EF4-FFF2-40B4-BE49-F238E27FC236}">
                <a16:creationId xmlns:a16="http://schemas.microsoft.com/office/drawing/2014/main" id="{ED799433-02DA-4CC1-800E-4112C2A6F378}"/>
              </a:ext>
            </a:extLst>
          </p:cNvPr>
          <p:cNvSpPr txBox="1"/>
          <p:nvPr/>
        </p:nvSpPr>
        <p:spPr>
          <a:xfrm>
            <a:off x="3448680" y="6550577"/>
            <a:ext cx="8795426" cy="261610"/>
          </a:xfrm>
          <a:prstGeom prst="rect">
            <a:avLst/>
          </a:prstGeom>
          <a:noFill/>
        </p:spPr>
        <p:txBody>
          <a:bodyPr wrap="square">
            <a:spAutoFit/>
          </a:bodyPr>
          <a:lstStyle/>
          <a:p>
            <a:r>
              <a:rPr lang="en-AU" sz="1100" dirty="0">
                <a:latin typeface="+mn-lt"/>
              </a:rPr>
              <a:t>https://subscription.packtpub.com/book/cloud-and-networking/9781838827472/13/ch13lvl1sec97/running-in-an-existing-network-namespace</a:t>
            </a:r>
          </a:p>
        </p:txBody>
      </p:sp>
      <p:sp>
        <p:nvSpPr>
          <p:cNvPr id="10" name="Title 1">
            <a:extLst>
              <a:ext uri="{FF2B5EF4-FFF2-40B4-BE49-F238E27FC236}">
                <a16:creationId xmlns:a16="http://schemas.microsoft.com/office/drawing/2014/main" id="{5E969714-FD51-4C4E-A131-92212DD10F83}"/>
              </a:ext>
            </a:extLst>
          </p:cNvPr>
          <p:cNvSpPr txBox="1">
            <a:spLocks/>
          </p:cNvSpPr>
          <p:nvPr/>
        </p:nvSpPr>
        <p:spPr>
          <a:xfrm>
            <a:off x="5420122" y="2735499"/>
            <a:ext cx="1408695" cy="801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000" dirty="0">
                <a:latin typeface="Arial" panose="020B0604020202020204" pitchFamily="34" charset="0"/>
                <a:cs typeface="Arial" panose="020B0604020202020204" pitchFamily="34" charset="0"/>
              </a:rPr>
              <a:t>container</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44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25C485-E73E-B54B-80EF-3CF5EFEDE369}"/>
              </a:ext>
            </a:extLst>
          </p:cNvPr>
          <p:cNvSpPr>
            <a:spLocks noGrp="1"/>
          </p:cNvSpPr>
          <p:nvPr>
            <p:ph idx="1"/>
          </p:nvPr>
        </p:nvSpPr>
        <p:spPr>
          <a:xfrm>
            <a:off x="670250" y="1253331"/>
            <a:ext cx="10515600" cy="1353682"/>
          </a:xfrm>
        </p:spPr>
        <p:txBody>
          <a:bodyPr/>
          <a:lstStyle/>
          <a:p>
            <a:r>
              <a:rPr lang="en-US" dirty="0"/>
              <a:t>Control Groups: manage resource usage and limits for processes within a container. </a:t>
            </a:r>
          </a:p>
        </p:txBody>
      </p:sp>
      <p:sp>
        <p:nvSpPr>
          <p:cNvPr id="4" name="Title 1">
            <a:extLst>
              <a:ext uri="{FF2B5EF4-FFF2-40B4-BE49-F238E27FC236}">
                <a16:creationId xmlns:a16="http://schemas.microsoft.com/office/drawing/2014/main" id="{D4DAB9A5-FF06-4AC0-88E4-336D1632BBD4}"/>
              </a:ext>
            </a:extLst>
          </p:cNvPr>
          <p:cNvSpPr txBox="1">
            <a:spLocks/>
          </p:cNvSpPr>
          <p:nvPr/>
        </p:nvSpPr>
        <p:spPr>
          <a:xfrm>
            <a:off x="670250" y="206099"/>
            <a:ext cx="7948456" cy="94987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3300" b="1" dirty="0" err="1"/>
              <a:t>cgroups</a:t>
            </a:r>
            <a:r>
              <a:rPr lang="en-US" sz="3300" b="1" dirty="0"/>
              <a:t>: limits how much a container can use </a:t>
            </a:r>
            <a:endParaRPr lang="en-US" sz="3200" b="1" dirty="0"/>
          </a:p>
        </p:txBody>
      </p:sp>
      <p:pic>
        <p:nvPicPr>
          <p:cNvPr id="8" name="Picture 7">
            <a:extLst>
              <a:ext uri="{FF2B5EF4-FFF2-40B4-BE49-F238E27FC236}">
                <a16:creationId xmlns:a16="http://schemas.microsoft.com/office/drawing/2014/main" id="{3E6E84CE-E5C6-40F4-BF08-EB4F76F722F1}"/>
              </a:ext>
            </a:extLst>
          </p:cNvPr>
          <p:cNvPicPr>
            <a:picLocks noChangeAspect="1"/>
          </p:cNvPicPr>
          <p:nvPr/>
        </p:nvPicPr>
        <p:blipFill>
          <a:blip r:embed="rId3"/>
          <a:stretch>
            <a:fillRect/>
          </a:stretch>
        </p:blipFill>
        <p:spPr>
          <a:xfrm>
            <a:off x="2755971" y="2970625"/>
            <a:ext cx="6680057" cy="2903893"/>
          </a:xfrm>
          <a:prstGeom prst="rect">
            <a:avLst/>
          </a:prstGeom>
        </p:spPr>
      </p:pic>
    </p:spTree>
    <p:extLst>
      <p:ext uri="{BB962C8B-B14F-4D97-AF65-F5344CB8AC3E}">
        <p14:creationId xmlns:p14="http://schemas.microsoft.com/office/powerpoint/2010/main" val="1651290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2" name="Title 1">
            <a:extLst>
              <a:ext uri="{FF2B5EF4-FFF2-40B4-BE49-F238E27FC236}">
                <a16:creationId xmlns:a16="http://schemas.microsoft.com/office/drawing/2014/main" id="{CEF1D9BF-2F1B-234B-BE51-90F4C9181F91}"/>
              </a:ext>
            </a:extLst>
          </p:cNvPr>
          <p:cNvSpPr>
            <a:spLocks noGrp="1"/>
          </p:cNvSpPr>
          <p:nvPr>
            <p:ph type="title"/>
          </p:nvPr>
        </p:nvSpPr>
        <p:spPr>
          <a:xfrm>
            <a:off x="538655" y="280275"/>
            <a:ext cx="7372893" cy="801523"/>
          </a:xfrm>
        </p:spPr>
        <p:txBody>
          <a:bodyPr>
            <a:normAutofit fontScale="90000"/>
          </a:bodyPr>
          <a:lstStyle/>
          <a:p>
            <a:r>
              <a:rPr lang="en-US" sz="3200" b="1" dirty="0"/>
              <a:t>copy-on-write filesystem: lightweight container</a:t>
            </a:r>
          </a:p>
        </p:txBody>
      </p:sp>
      <p:sp>
        <p:nvSpPr>
          <p:cNvPr id="3" name="Content Placeholder 2">
            <a:extLst>
              <a:ext uri="{FF2B5EF4-FFF2-40B4-BE49-F238E27FC236}">
                <a16:creationId xmlns:a16="http://schemas.microsoft.com/office/drawing/2014/main" id="{C3C75140-76F5-F04F-8CDF-B38D84221FA9}"/>
              </a:ext>
            </a:extLst>
          </p:cNvPr>
          <p:cNvSpPr>
            <a:spLocks noGrp="1"/>
          </p:cNvSpPr>
          <p:nvPr>
            <p:ph idx="1"/>
          </p:nvPr>
        </p:nvSpPr>
        <p:spPr>
          <a:xfrm>
            <a:off x="93305" y="1099589"/>
            <a:ext cx="10860834" cy="1321227"/>
          </a:xfrm>
        </p:spPr>
        <p:txBody>
          <a:bodyPr>
            <a:normAutofit/>
          </a:bodyPr>
          <a:lstStyle/>
          <a:p>
            <a:pPr lvl="1"/>
            <a:r>
              <a:rPr lang="en-US" dirty="0"/>
              <a:t>Allow containers to share read-only underlying OS files. If a container write-access a file, a copy is created and updated accordingly.</a:t>
            </a:r>
          </a:p>
          <a:p>
            <a:pPr lvl="1"/>
            <a:r>
              <a:rPr lang="en-US" dirty="0"/>
              <a:t>Similar to the copy-on-write fork</a:t>
            </a:r>
          </a:p>
          <a:p>
            <a:pPr lvl="1"/>
            <a:endParaRPr lang="en-US" dirty="0"/>
          </a:p>
        </p:txBody>
      </p:sp>
      <p:pic>
        <p:nvPicPr>
          <p:cNvPr id="7" name="Picture 6">
            <a:extLst>
              <a:ext uri="{FF2B5EF4-FFF2-40B4-BE49-F238E27FC236}">
                <a16:creationId xmlns:a16="http://schemas.microsoft.com/office/drawing/2014/main" id="{6BB20428-C0C4-42DE-90F7-44162E5FE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251" y="2673555"/>
            <a:ext cx="5030882" cy="3113341"/>
          </a:xfrm>
          <a:prstGeom prst="rect">
            <a:avLst/>
          </a:prstGeom>
        </p:spPr>
      </p:pic>
      <p:pic>
        <p:nvPicPr>
          <p:cNvPr id="9" name="Picture 8">
            <a:extLst>
              <a:ext uri="{FF2B5EF4-FFF2-40B4-BE49-F238E27FC236}">
                <a16:creationId xmlns:a16="http://schemas.microsoft.com/office/drawing/2014/main" id="{3B62A524-255B-4407-B630-8DE41D60FA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913" y="3012931"/>
            <a:ext cx="5811087" cy="2434590"/>
          </a:xfrm>
          <a:prstGeom prst="rect">
            <a:avLst/>
          </a:prstGeom>
        </p:spPr>
      </p:pic>
      <p:sp>
        <p:nvSpPr>
          <p:cNvPr id="10" name="Title 1">
            <a:extLst>
              <a:ext uri="{FF2B5EF4-FFF2-40B4-BE49-F238E27FC236}">
                <a16:creationId xmlns:a16="http://schemas.microsoft.com/office/drawing/2014/main" id="{32F8E143-7C9F-4D66-8E92-CFF5200674C6}"/>
              </a:ext>
            </a:extLst>
          </p:cNvPr>
          <p:cNvSpPr txBox="1">
            <a:spLocks/>
          </p:cNvSpPr>
          <p:nvPr/>
        </p:nvSpPr>
        <p:spPr>
          <a:xfrm>
            <a:off x="6901355" y="5786897"/>
            <a:ext cx="4966795" cy="5567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dirty="0"/>
              <a:t>Which process modified page C?</a:t>
            </a:r>
          </a:p>
        </p:txBody>
      </p:sp>
      <p:sp>
        <p:nvSpPr>
          <p:cNvPr id="12" name="TextBox 11">
            <a:extLst>
              <a:ext uri="{FF2B5EF4-FFF2-40B4-BE49-F238E27FC236}">
                <a16:creationId xmlns:a16="http://schemas.microsoft.com/office/drawing/2014/main" id="{8239488D-F60A-4A2F-8812-6478FD8FA5FD}"/>
              </a:ext>
            </a:extLst>
          </p:cNvPr>
          <p:cNvSpPr txBox="1"/>
          <p:nvPr/>
        </p:nvSpPr>
        <p:spPr>
          <a:xfrm>
            <a:off x="6464770" y="6596390"/>
            <a:ext cx="6092890" cy="261610"/>
          </a:xfrm>
          <a:prstGeom prst="rect">
            <a:avLst/>
          </a:prstGeom>
          <a:noFill/>
        </p:spPr>
        <p:txBody>
          <a:bodyPr wrap="square">
            <a:spAutoFit/>
          </a:bodyPr>
          <a:lstStyle/>
          <a:p>
            <a:r>
              <a:rPr lang="en-AU" sz="1100" dirty="0">
                <a:latin typeface="+mn-lt"/>
              </a:rPr>
              <a:t>https://www.cs.uic.edu/~jbell/CourseNotes/OperatingSystems/9_VirtualMemory.html</a:t>
            </a:r>
          </a:p>
        </p:txBody>
      </p:sp>
    </p:spTree>
    <p:extLst>
      <p:ext uri="{BB962C8B-B14F-4D97-AF65-F5344CB8AC3E}">
        <p14:creationId xmlns:p14="http://schemas.microsoft.com/office/powerpoint/2010/main" val="918241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9F219FC-224B-4519-8A04-67DAE79A77CE}"/>
              </a:ext>
            </a:extLst>
          </p:cNvPr>
          <p:cNvSpPr>
            <a:spLocks noGrp="1"/>
          </p:cNvSpPr>
          <p:nvPr>
            <p:ph type="title"/>
          </p:nvPr>
        </p:nvSpPr>
        <p:spPr>
          <a:xfrm>
            <a:off x="671656" y="248311"/>
            <a:ext cx="5057339" cy="1057975"/>
          </a:xfrm>
        </p:spPr>
        <p:txBody>
          <a:bodyPr>
            <a:normAutofit/>
          </a:bodyPr>
          <a:lstStyle/>
          <a:p>
            <a:r>
              <a:rPr lang="en-AU" sz="3200" b="1" i="0" dirty="0">
                <a:solidFill>
                  <a:srgbClr val="000000"/>
                </a:solidFill>
                <a:effectLst/>
              </a:rPr>
              <a:t>Operating System Concepts</a:t>
            </a:r>
            <a:endParaRPr lang="en-US" sz="3200" b="1" dirty="0"/>
          </a:p>
        </p:txBody>
      </p:sp>
      <p:sp>
        <p:nvSpPr>
          <p:cNvPr id="12" name="Content Placeholder 2">
            <a:extLst>
              <a:ext uri="{FF2B5EF4-FFF2-40B4-BE49-F238E27FC236}">
                <a16:creationId xmlns:a16="http://schemas.microsoft.com/office/drawing/2014/main" id="{82569728-B6DC-4CBF-9EEE-619105F9A2BE}"/>
              </a:ext>
            </a:extLst>
          </p:cNvPr>
          <p:cNvSpPr>
            <a:spLocks noGrp="1"/>
          </p:cNvSpPr>
          <p:nvPr>
            <p:ph idx="1"/>
          </p:nvPr>
        </p:nvSpPr>
        <p:spPr>
          <a:xfrm>
            <a:off x="820947" y="1480568"/>
            <a:ext cx="10515600" cy="4351338"/>
          </a:xfrm>
        </p:spPr>
        <p:txBody>
          <a:bodyPr>
            <a:normAutofit/>
          </a:bodyPr>
          <a:lstStyle/>
          <a:p>
            <a:r>
              <a:rPr lang="en-US" sz="2400" dirty="0"/>
              <a:t>Process scheduling</a:t>
            </a:r>
          </a:p>
          <a:p>
            <a:r>
              <a:rPr lang="en-US" sz="2400" dirty="0"/>
              <a:t>Virtual memory</a:t>
            </a:r>
          </a:p>
          <a:p>
            <a:endParaRPr lang="en-US" sz="2400" dirty="0"/>
          </a:p>
        </p:txBody>
      </p:sp>
    </p:spTree>
    <p:extLst>
      <p:ext uri="{BB962C8B-B14F-4D97-AF65-F5344CB8AC3E}">
        <p14:creationId xmlns:p14="http://schemas.microsoft.com/office/powerpoint/2010/main" val="1186379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ACC5D-220E-714F-92F3-7D5BD2947601}"/>
              </a:ext>
            </a:extLst>
          </p:cNvPr>
          <p:cNvSpPr>
            <a:spLocks noGrp="1"/>
          </p:cNvSpPr>
          <p:nvPr>
            <p:ph type="title"/>
          </p:nvPr>
        </p:nvSpPr>
        <p:spPr>
          <a:xfrm>
            <a:off x="838200" y="365125"/>
            <a:ext cx="10515600" cy="754227"/>
          </a:xfrm>
        </p:spPr>
        <p:txBody>
          <a:bodyPr>
            <a:normAutofit/>
          </a:bodyPr>
          <a:lstStyle/>
          <a:p>
            <a:r>
              <a:rPr lang="en-US" sz="3200" b="1" dirty="0"/>
              <a:t>Docker container</a:t>
            </a:r>
          </a:p>
        </p:txBody>
      </p:sp>
      <p:sp>
        <p:nvSpPr>
          <p:cNvPr id="3" name="Content Placeholder 2">
            <a:extLst>
              <a:ext uri="{FF2B5EF4-FFF2-40B4-BE49-F238E27FC236}">
                <a16:creationId xmlns:a16="http://schemas.microsoft.com/office/drawing/2014/main" id="{8161035B-6456-D34B-9710-C3B0C7573C8C}"/>
              </a:ext>
            </a:extLst>
          </p:cNvPr>
          <p:cNvSpPr>
            <a:spLocks noGrp="1"/>
          </p:cNvSpPr>
          <p:nvPr>
            <p:ph idx="1"/>
          </p:nvPr>
        </p:nvSpPr>
        <p:spPr>
          <a:xfrm>
            <a:off x="838200" y="1355294"/>
            <a:ext cx="10515600" cy="4351338"/>
          </a:xfrm>
        </p:spPr>
        <p:txBody>
          <a:bodyPr>
            <a:normAutofit/>
          </a:bodyPr>
          <a:lstStyle/>
          <a:p>
            <a:r>
              <a:rPr lang="en-US" sz="2400" dirty="0"/>
              <a:t>Docker provides an interface on top of the techniques</a:t>
            </a:r>
          </a:p>
          <a:p>
            <a:pPr lvl="1"/>
            <a:r>
              <a:rPr lang="en-US" dirty="0"/>
              <a:t>Popularized containers (a standard unit of software)</a:t>
            </a:r>
          </a:p>
        </p:txBody>
      </p:sp>
      <p:pic>
        <p:nvPicPr>
          <p:cNvPr id="4" name="Picture 3">
            <a:extLst>
              <a:ext uri="{FF2B5EF4-FFF2-40B4-BE49-F238E27FC236}">
                <a16:creationId xmlns:a16="http://schemas.microsoft.com/office/drawing/2014/main" id="{DC4C9768-2CBA-C34A-A4E5-8683B9BD29AB}"/>
              </a:ext>
            </a:extLst>
          </p:cNvPr>
          <p:cNvPicPr>
            <a:picLocks noChangeAspect="1"/>
          </p:cNvPicPr>
          <p:nvPr/>
        </p:nvPicPr>
        <p:blipFill rotWithShape="1">
          <a:blip r:embed="rId3"/>
          <a:srcRect l="28082" t="26740" r="29134" b="27233"/>
          <a:stretch/>
        </p:blipFill>
        <p:spPr>
          <a:xfrm>
            <a:off x="1128227" y="2469693"/>
            <a:ext cx="3761014" cy="3236939"/>
          </a:xfrm>
          <a:prstGeom prst="rect">
            <a:avLst/>
          </a:prstGeom>
        </p:spPr>
      </p:pic>
      <p:pic>
        <p:nvPicPr>
          <p:cNvPr id="6" name="Picture 5">
            <a:extLst>
              <a:ext uri="{FF2B5EF4-FFF2-40B4-BE49-F238E27FC236}">
                <a16:creationId xmlns:a16="http://schemas.microsoft.com/office/drawing/2014/main" id="{79F62053-0A7C-41C7-A3D6-0EBF22758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6864" y="2469693"/>
            <a:ext cx="4630508" cy="3472881"/>
          </a:xfrm>
          <a:prstGeom prst="rect">
            <a:avLst/>
          </a:prstGeom>
        </p:spPr>
      </p:pic>
      <p:cxnSp>
        <p:nvCxnSpPr>
          <p:cNvPr id="8" name="Connector: Curved 7">
            <a:extLst>
              <a:ext uri="{FF2B5EF4-FFF2-40B4-BE49-F238E27FC236}">
                <a16:creationId xmlns:a16="http://schemas.microsoft.com/office/drawing/2014/main" id="{691C230E-5C95-4B26-AEF2-007CDC305E50}"/>
              </a:ext>
            </a:extLst>
          </p:cNvPr>
          <p:cNvCxnSpPr/>
          <p:nvPr/>
        </p:nvCxnSpPr>
        <p:spPr>
          <a:xfrm>
            <a:off x="3713584" y="2799184"/>
            <a:ext cx="3340359" cy="1474236"/>
          </a:xfrm>
          <a:prstGeom prst="curvedConnector3">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D80387B-9FD5-459A-AB4C-786F7F1AD438}"/>
              </a:ext>
            </a:extLst>
          </p:cNvPr>
          <p:cNvSpPr txBox="1"/>
          <p:nvPr/>
        </p:nvSpPr>
        <p:spPr>
          <a:xfrm>
            <a:off x="6256176" y="6528375"/>
            <a:ext cx="6092890" cy="261610"/>
          </a:xfrm>
          <a:prstGeom prst="rect">
            <a:avLst/>
          </a:prstGeom>
          <a:noFill/>
        </p:spPr>
        <p:txBody>
          <a:bodyPr wrap="square">
            <a:spAutoFit/>
          </a:bodyPr>
          <a:lstStyle/>
          <a:p>
            <a:r>
              <a:rPr lang="en-AU" sz="1100" dirty="0">
                <a:latin typeface="+mn-lt"/>
              </a:rPr>
              <a:t>https://medium.com/@saschagrunert/demystifying-containers-part-i-kernel-space-2c53d6979504</a:t>
            </a:r>
          </a:p>
        </p:txBody>
      </p:sp>
    </p:spTree>
    <p:extLst>
      <p:ext uri="{BB962C8B-B14F-4D97-AF65-F5344CB8AC3E}">
        <p14:creationId xmlns:p14="http://schemas.microsoft.com/office/powerpoint/2010/main" val="834959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670738" cy="880351"/>
          </a:xfrm>
        </p:spPr>
        <p:txBody>
          <a:bodyPr>
            <a:normAutofit/>
          </a:bodyPr>
          <a:lstStyle/>
          <a:p>
            <a:r>
              <a:rPr lang="en-US" sz="3200" b="1" dirty="0"/>
              <a:t>Docker container</a:t>
            </a:r>
          </a:p>
        </p:txBody>
      </p:sp>
      <p:pic>
        <p:nvPicPr>
          <p:cNvPr id="4" name="Picture 3">
            <a:extLst>
              <a:ext uri="{FF2B5EF4-FFF2-40B4-BE49-F238E27FC236}">
                <a16:creationId xmlns:a16="http://schemas.microsoft.com/office/drawing/2014/main" id="{2140620E-7CE9-4FE6-92C0-5622EB5B284D}"/>
              </a:ext>
            </a:extLst>
          </p:cNvPr>
          <p:cNvPicPr>
            <a:picLocks noChangeAspect="1"/>
          </p:cNvPicPr>
          <p:nvPr/>
        </p:nvPicPr>
        <p:blipFill>
          <a:blip r:embed="rId3"/>
          <a:stretch>
            <a:fillRect/>
          </a:stretch>
        </p:blipFill>
        <p:spPr>
          <a:xfrm>
            <a:off x="556591" y="1577225"/>
            <a:ext cx="11072192" cy="3193558"/>
          </a:xfrm>
          <a:prstGeom prst="rect">
            <a:avLst/>
          </a:prstGeom>
        </p:spPr>
      </p:pic>
    </p:spTree>
    <p:extLst>
      <p:ext uri="{BB962C8B-B14F-4D97-AF65-F5344CB8AC3E}">
        <p14:creationId xmlns:p14="http://schemas.microsoft.com/office/powerpoint/2010/main" val="2620275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9001"/>
            <a:ext cx="3528848" cy="738461"/>
          </a:xfrm>
        </p:spPr>
        <p:txBody>
          <a:bodyPr>
            <a:normAutofit/>
          </a:bodyPr>
          <a:lstStyle/>
          <a:p>
            <a:r>
              <a:rPr lang="en-US" sz="3200" b="1" dirty="0"/>
              <a:t>Docker </a:t>
            </a:r>
            <a:r>
              <a:rPr lang="en-US" sz="3200" b="1" dirty="0" err="1"/>
              <a:t>cheatsheet</a:t>
            </a:r>
            <a:endParaRPr lang="en-US" sz="3200" b="1" dirty="0"/>
          </a:p>
        </p:txBody>
      </p:sp>
      <p:sp>
        <p:nvSpPr>
          <p:cNvPr id="3" name="Content Placeholder 2"/>
          <p:cNvSpPr>
            <a:spLocks noGrp="1"/>
          </p:cNvSpPr>
          <p:nvPr>
            <p:ph idx="1"/>
          </p:nvPr>
        </p:nvSpPr>
        <p:spPr>
          <a:xfrm>
            <a:off x="838200" y="1162844"/>
            <a:ext cx="10645391" cy="4532312"/>
          </a:xfrm>
        </p:spPr>
        <p:txBody>
          <a:bodyPr>
            <a:normAutofit fontScale="92500" lnSpcReduction="20000"/>
          </a:bodyPr>
          <a:lstStyle/>
          <a:p>
            <a:r>
              <a:rPr lang="en-AU" sz="2600" dirty="0"/>
              <a:t>docker run – Runs a command in a new container.</a:t>
            </a:r>
          </a:p>
          <a:p>
            <a:r>
              <a:rPr lang="en-AU" sz="2600" dirty="0"/>
              <a:t>docker start – Starts one or more stopped containers</a:t>
            </a:r>
          </a:p>
          <a:p>
            <a:r>
              <a:rPr lang="en-AU" sz="2600" dirty="0"/>
              <a:t>docker stop – Stops one or more running containers</a:t>
            </a:r>
          </a:p>
          <a:p>
            <a:r>
              <a:rPr lang="en-AU" sz="2600" dirty="0"/>
              <a:t>docker build – Builds an image form a Docker file</a:t>
            </a:r>
          </a:p>
          <a:p>
            <a:r>
              <a:rPr lang="en-AU" sz="2600" dirty="0"/>
              <a:t>docker pull – Pulls an image or a repository from a registry</a:t>
            </a:r>
          </a:p>
          <a:p>
            <a:r>
              <a:rPr lang="en-AU" sz="2600" dirty="0"/>
              <a:t>docker push – Pushes an image or a repository to a registry</a:t>
            </a:r>
          </a:p>
          <a:p>
            <a:r>
              <a:rPr lang="en-AU" sz="2600" dirty="0"/>
              <a:t>docker export – Exports a container’s filesystem as a tar archive</a:t>
            </a:r>
          </a:p>
          <a:p>
            <a:r>
              <a:rPr lang="en-AU" sz="2600" dirty="0"/>
              <a:t>docker exec – Runs a command in a run-time container</a:t>
            </a:r>
          </a:p>
          <a:p>
            <a:r>
              <a:rPr lang="en-AU" sz="2600" dirty="0"/>
              <a:t>docker search – Searches the Docker Hub for images</a:t>
            </a:r>
          </a:p>
          <a:p>
            <a:r>
              <a:rPr lang="en-AU" sz="2600" dirty="0"/>
              <a:t>docker attach – Attaches to a running container</a:t>
            </a:r>
          </a:p>
          <a:p>
            <a:r>
              <a:rPr lang="en-AU" sz="2600" dirty="0"/>
              <a:t>docker commit – Creates a new image from a container’s changes</a:t>
            </a:r>
            <a:endParaRPr lang="en-US" sz="2600" dirty="0"/>
          </a:p>
          <a:p>
            <a:pPr>
              <a:defRPr/>
            </a:pPr>
            <a:endParaRPr lang="en-US" sz="2600" dirty="0"/>
          </a:p>
          <a:p>
            <a:pPr>
              <a:defRPr/>
            </a:pPr>
            <a:endParaRPr lang="en-US" dirty="0"/>
          </a:p>
        </p:txBody>
      </p:sp>
    </p:spTree>
    <p:extLst>
      <p:ext uri="{BB962C8B-B14F-4D97-AF65-F5344CB8AC3E}">
        <p14:creationId xmlns:p14="http://schemas.microsoft.com/office/powerpoint/2010/main" val="72039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4150" y="288272"/>
            <a:ext cx="4307395" cy="738095"/>
          </a:xfrm>
        </p:spPr>
        <p:txBody>
          <a:bodyPr>
            <a:normAutofit/>
          </a:bodyPr>
          <a:lstStyle/>
          <a:p>
            <a:r>
              <a:rPr lang="en-AU" sz="3200" b="1" dirty="0"/>
              <a:t>Practice Question</a:t>
            </a:r>
          </a:p>
        </p:txBody>
      </p:sp>
      <p:sp>
        <p:nvSpPr>
          <p:cNvPr id="5" name="Content Placeholder 1">
            <a:extLst>
              <a:ext uri="{FF2B5EF4-FFF2-40B4-BE49-F238E27FC236}">
                <a16:creationId xmlns:a16="http://schemas.microsoft.com/office/drawing/2014/main" id="{1C179EF9-AE9D-41A3-B138-F990AC5984D5}"/>
              </a:ext>
            </a:extLst>
          </p:cNvPr>
          <p:cNvSpPr txBox="1">
            <a:spLocks/>
          </p:cNvSpPr>
          <p:nvPr/>
        </p:nvSpPr>
        <p:spPr>
          <a:xfrm>
            <a:off x="704150" y="1222091"/>
            <a:ext cx="10268650" cy="131712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ClrTx/>
              <a:buSzTx/>
            </a:pPr>
            <a:r>
              <a:rPr lang="en-AU" sz="2200" dirty="0"/>
              <a:t>[7 marks] Q1: </a:t>
            </a:r>
            <a:r>
              <a:rPr lang="en-US" sz="2200" dirty="0"/>
              <a:t>Describe what virtualization is. Describe three types of virtualization (Language, Operating System and Hardware) and their respective attribute. </a:t>
            </a:r>
          </a:p>
          <a:p>
            <a:pPr marL="0" indent="0" fontAlgn="auto">
              <a:spcAft>
                <a:spcPts val="0"/>
              </a:spcAft>
              <a:buClrTx/>
              <a:buSzTx/>
              <a:buNone/>
            </a:pPr>
            <a:endParaRPr lang="en-US" sz="2200" dirty="0"/>
          </a:p>
        </p:txBody>
      </p:sp>
    </p:spTree>
    <p:extLst>
      <p:ext uri="{BB962C8B-B14F-4D97-AF65-F5344CB8AC3E}">
        <p14:creationId xmlns:p14="http://schemas.microsoft.com/office/powerpoint/2010/main" val="1913107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4150" y="288272"/>
            <a:ext cx="4307395" cy="738095"/>
          </a:xfrm>
        </p:spPr>
        <p:txBody>
          <a:bodyPr>
            <a:normAutofit/>
          </a:bodyPr>
          <a:lstStyle/>
          <a:p>
            <a:r>
              <a:rPr lang="en-AU" sz="3200" b="1" dirty="0"/>
              <a:t>Practice Question</a:t>
            </a:r>
          </a:p>
        </p:txBody>
      </p:sp>
      <p:sp>
        <p:nvSpPr>
          <p:cNvPr id="5" name="Content Placeholder 1">
            <a:extLst>
              <a:ext uri="{FF2B5EF4-FFF2-40B4-BE49-F238E27FC236}">
                <a16:creationId xmlns:a16="http://schemas.microsoft.com/office/drawing/2014/main" id="{5CC002E6-A581-402E-86A7-88FDF1E0F20F}"/>
              </a:ext>
            </a:extLst>
          </p:cNvPr>
          <p:cNvSpPr txBox="1">
            <a:spLocks/>
          </p:cNvSpPr>
          <p:nvPr/>
        </p:nvSpPr>
        <p:spPr>
          <a:xfrm>
            <a:off x="704149" y="1810139"/>
            <a:ext cx="11345611" cy="406814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ClrTx/>
              <a:buSzTx/>
              <a:buNone/>
            </a:pPr>
            <a:endParaRPr lang="en-AU" sz="2200" dirty="0"/>
          </a:p>
          <a:p>
            <a:pPr fontAlgn="auto">
              <a:spcAft>
                <a:spcPts val="0"/>
              </a:spcAft>
              <a:buClrTx/>
              <a:buSzTx/>
            </a:pPr>
            <a:r>
              <a:rPr lang="en-US" sz="2200" dirty="0"/>
              <a:t>[1 mark] Virtualization is a technology that allows multiple virtual instances of hardware/software resources (e.g., operating systems) to run.</a:t>
            </a:r>
          </a:p>
          <a:p>
            <a:pPr fontAlgn="auto">
              <a:spcAft>
                <a:spcPts val="0"/>
              </a:spcAft>
              <a:buClrTx/>
              <a:buSzTx/>
            </a:pPr>
            <a:r>
              <a:rPr lang="en-US" sz="2200" dirty="0"/>
              <a:t>[2 marks] </a:t>
            </a:r>
            <a:r>
              <a:rPr lang="en-AU" sz="2200" dirty="0"/>
              <a:t>Language virtualization</a:t>
            </a:r>
            <a:r>
              <a:rPr lang="en-US" sz="2200" dirty="0"/>
              <a:t>: </a:t>
            </a:r>
          </a:p>
          <a:p>
            <a:pPr fontAlgn="auto">
              <a:spcAft>
                <a:spcPts val="0"/>
              </a:spcAft>
              <a:buClrTx/>
              <a:buSzTx/>
            </a:pPr>
            <a:r>
              <a:rPr lang="en-US" sz="2200" dirty="0"/>
              <a:t>[2 marks] </a:t>
            </a:r>
            <a:r>
              <a:rPr lang="en-AU" sz="2200" dirty="0"/>
              <a:t>Operating system virtualization</a:t>
            </a:r>
            <a:r>
              <a:rPr lang="en-US" sz="2200" dirty="0"/>
              <a:t>:</a:t>
            </a:r>
          </a:p>
          <a:p>
            <a:pPr fontAlgn="auto">
              <a:spcAft>
                <a:spcPts val="0"/>
              </a:spcAft>
              <a:buClrTx/>
              <a:buSzTx/>
            </a:pPr>
            <a:r>
              <a:rPr lang="en-US" sz="2200" dirty="0"/>
              <a:t>[2 marks] </a:t>
            </a:r>
            <a:r>
              <a:rPr lang="en-AU" sz="2200" dirty="0"/>
              <a:t>Hardware virtualization:</a:t>
            </a:r>
            <a:endParaRPr lang="en-US" sz="2200" dirty="0"/>
          </a:p>
          <a:p>
            <a:pPr fontAlgn="auto">
              <a:spcAft>
                <a:spcPts val="0"/>
              </a:spcAft>
              <a:buClrTx/>
              <a:buSzTx/>
            </a:pPr>
            <a:endParaRPr lang="en-AU" dirty="0"/>
          </a:p>
        </p:txBody>
      </p:sp>
      <p:sp>
        <p:nvSpPr>
          <p:cNvPr id="6" name="Content Placeholder 1">
            <a:extLst>
              <a:ext uri="{FF2B5EF4-FFF2-40B4-BE49-F238E27FC236}">
                <a16:creationId xmlns:a16="http://schemas.microsoft.com/office/drawing/2014/main" id="{67840721-9BFB-4FAB-AED3-789F2625B771}"/>
              </a:ext>
            </a:extLst>
          </p:cNvPr>
          <p:cNvSpPr txBox="1">
            <a:spLocks/>
          </p:cNvSpPr>
          <p:nvPr/>
        </p:nvSpPr>
        <p:spPr>
          <a:xfrm>
            <a:off x="704149" y="1301604"/>
            <a:ext cx="10268650" cy="131712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ClrTx/>
              <a:buSzTx/>
            </a:pPr>
            <a:r>
              <a:rPr lang="en-AU" sz="2200" dirty="0"/>
              <a:t>[7 marks] Q1: </a:t>
            </a:r>
            <a:r>
              <a:rPr lang="en-US" sz="2200" dirty="0"/>
              <a:t>Describe what virtualization is. Describe three types of virtualization (Language, Operating System and Hardware) and their respective attribute. </a:t>
            </a:r>
          </a:p>
          <a:p>
            <a:pPr marL="0" indent="0" fontAlgn="auto">
              <a:spcAft>
                <a:spcPts val="0"/>
              </a:spcAft>
              <a:buClrTx/>
              <a:buSzTx/>
              <a:buNone/>
            </a:pPr>
            <a:endParaRPr lang="en-US" sz="2200" dirty="0"/>
          </a:p>
        </p:txBody>
      </p:sp>
    </p:spTree>
    <p:extLst>
      <p:ext uri="{BB962C8B-B14F-4D97-AF65-F5344CB8AC3E}">
        <p14:creationId xmlns:p14="http://schemas.microsoft.com/office/powerpoint/2010/main" val="789586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4150" y="288272"/>
            <a:ext cx="4307395" cy="738095"/>
          </a:xfrm>
        </p:spPr>
        <p:txBody>
          <a:bodyPr>
            <a:normAutofit/>
          </a:bodyPr>
          <a:lstStyle/>
          <a:p>
            <a:r>
              <a:rPr lang="en-AU" sz="3200" b="1" dirty="0"/>
              <a:t>Practice Question</a:t>
            </a:r>
          </a:p>
        </p:txBody>
      </p:sp>
      <p:sp>
        <p:nvSpPr>
          <p:cNvPr id="5" name="Content Placeholder 1">
            <a:extLst>
              <a:ext uri="{FF2B5EF4-FFF2-40B4-BE49-F238E27FC236}">
                <a16:creationId xmlns:a16="http://schemas.microsoft.com/office/drawing/2014/main" id="{5CC002E6-A581-402E-86A7-88FDF1E0F20F}"/>
              </a:ext>
            </a:extLst>
          </p:cNvPr>
          <p:cNvSpPr txBox="1">
            <a:spLocks/>
          </p:cNvSpPr>
          <p:nvPr/>
        </p:nvSpPr>
        <p:spPr>
          <a:xfrm>
            <a:off x="460309" y="1810139"/>
            <a:ext cx="11487851" cy="406814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ClrTx/>
              <a:buSzTx/>
              <a:buNone/>
            </a:pPr>
            <a:endParaRPr lang="en-AU" sz="2200" dirty="0"/>
          </a:p>
          <a:p>
            <a:pPr fontAlgn="auto">
              <a:spcAft>
                <a:spcPts val="0"/>
              </a:spcAft>
              <a:buClrTx/>
              <a:buSzTx/>
            </a:pPr>
            <a:r>
              <a:rPr lang="en-US" sz="2200" dirty="0"/>
              <a:t>[1 mark] Virtualization is a technology that allows multiple virtual instances of hardware/software resources (e.g., operating systems) to run.</a:t>
            </a:r>
          </a:p>
          <a:p>
            <a:pPr fontAlgn="auto">
              <a:spcAft>
                <a:spcPts val="0"/>
              </a:spcAft>
              <a:buClrTx/>
              <a:buSzTx/>
            </a:pPr>
            <a:r>
              <a:rPr lang="en-US" sz="2200" dirty="0"/>
              <a:t>[2 marks] </a:t>
            </a:r>
            <a:r>
              <a:rPr lang="en-AU" sz="2200" b="1" i="0" dirty="0">
                <a:effectLst/>
              </a:rPr>
              <a:t>Language virtualization</a:t>
            </a:r>
            <a:r>
              <a:rPr lang="en-US" sz="2200" i="0" dirty="0">
                <a:effectLst/>
              </a:rPr>
              <a:t>: </a:t>
            </a:r>
            <a:r>
              <a:rPr lang="en-US" sz="2200" dirty="0"/>
              <a:t>provides </a:t>
            </a:r>
            <a:r>
              <a:rPr lang="en-AU" sz="2200" dirty="0"/>
              <a:t>a virtual runtime environment (e.g., Python interpreter) that </a:t>
            </a:r>
            <a:r>
              <a:rPr lang="en-US" sz="2200" dirty="0"/>
              <a:t>allows code written in a specific programming language (e.g., Python) to execute.</a:t>
            </a:r>
          </a:p>
          <a:p>
            <a:pPr lvl="1" fontAlgn="auto">
              <a:spcAft>
                <a:spcPts val="0"/>
              </a:spcAft>
              <a:buClrTx/>
              <a:buSzTx/>
            </a:pPr>
            <a:r>
              <a:rPr lang="en-US" sz="2200" dirty="0"/>
              <a:t>Cross-OS: code can be executed in a virtual runtime environment across different OSes without modification.</a:t>
            </a:r>
          </a:p>
          <a:p>
            <a:pPr fontAlgn="auto">
              <a:spcAft>
                <a:spcPts val="0"/>
              </a:spcAft>
              <a:buClrTx/>
              <a:buSzTx/>
            </a:pPr>
            <a:r>
              <a:rPr lang="en-US" sz="2200" dirty="0"/>
              <a:t>[2 marks] </a:t>
            </a:r>
            <a:r>
              <a:rPr lang="en-AU" sz="2200" i="0" dirty="0">
                <a:effectLst/>
              </a:rPr>
              <a:t>Operating system virtualization</a:t>
            </a:r>
            <a:r>
              <a:rPr lang="en-US" sz="2200" dirty="0"/>
              <a:t>:</a:t>
            </a:r>
          </a:p>
          <a:p>
            <a:pPr fontAlgn="auto">
              <a:spcAft>
                <a:spcPts val="0"/>
              </a:spcAft>
              <a:buClrTx/>
              <a:buSzTx/>
            </a:pPr>
            <a:r>
              <a:rPr lang="en-US" sz="2200" dirty="0"/>
              <a:t> [2 marks] </a:t>
            </a:r>
            <a:r>
              <a:rPr lang="en-AU" sz="2200" i="0" dirty="0">
                <a:effectLst/>
              </a:rPr>
              <a:t>Hardware virtualization</a:t>
            </a:r>
            <a:r>
              <a:rPr lang="en-AU" sz="2200" dirty="0">
                <a:solidFill>
                  <a:srgbClr val="374151"/>
                </a:solidFill>
              </a:rPr>
              <a:t>:</a:t>
            </a:r>
            <a:endParaRPr lang="en-US" sz="2200" dirty="0"/>
          </a:p>
          <a:p>
            <a:pPr fontAlgn="auto">
              <a:spcAft>
                <a:spcPts val="0"/>
              </a:spcAft>
              <a:buClrTx/>
              <a:buSzTx/>
            </a:pPr>
            <a:endParaRPr lang="en-AU" dirty="0"/>
          </a:p>
        </p:txBody>
      </p:sp>
      <p:sp>
        <p:nvSpPr>
          <p:cNvPr id="6" name="Content Placeholder 1">
            <a:extLst>
              <a:ext uri="{FF2B5EF4-FFF2-40B4-BE49-F238E27FC236}">
                <a16:creationId xmlns:a16="http://schemas.microsoft.com/office/drawing/2014/main" id="{F0C7A8B0-6694-496D-AA98-02D0192AF533}"/>
              </a:ext>
            </a:extLst>
          </p:cNvPr>
          <p:cNvSpPr txBox="1">
            <a:spLocks/>
          </p:cNvSpPr>
          <p:nvPr/>
        </p:nvSpPr>
        <p:spPr>
          <a:xfrm>
            <a:off x="460309" y="1151578"/>
            <a:ext cx="10268650" cy="131712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ClrTx/>
              <a:buSzTx/>
            </a:pPr>
            <a:r>
              <a:rPr lang="en-AU" sz="2200" dirty="0"/>
              <a:t>[7 marks] Q1: </a:t>
            </a:r>
            <a:r>
              <a:rPr lang="en-US" sz="2200" dirty="0"/>
              <a:t>Describe what virtualization is. Describe three types of virtualization (Language, Operating System and Hardware) and their respective attribute. </a:t>
            </a:r>
          </a:p>
          <a:p>
            <a:pPr marL="0" indent="0" fontAlgn="auto">
              <a:spcAft>
                <a:spcPts val="0"/>
              </a:spcAft>
              <a:buClrTx/>
              <a:buSzTx/>
              <a:buNone/>
            </a:pPr>
            <a:endParaRPr lang="en-US" sz="2200" dirty="0"/>
          </a:p>
        </p:txBody>
      </p:sp>
    </p:spTree>
    <p:extLst>
      <p:ext uri="{BB962C8B-B14F-4D97-AF65-F5344CB8AC3E}">
        <p14:creationId xmlns:p14="http://schemas.microsoft.com/office/powerpoint/2010/main" val="1479918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2074" y="288272"/>
            <a:ext cx="4307395" cy="676201"/>
          </a:xfrm>
        </p:spPr>
        <p:txBody>
          <a:bodyPr>
            <a:normAutofit/>
          </a:bodyPr>
          <a:lstStyle/>
          <a:p>
            <a:r>
              <a:rPr lang="en-AU" sz="3200" b="1" dirty="0"/>
              <a:t>Practice Question</a:t>
            </a:r>
          </a:p>
        </p:txBody>
      </p:sp>
      <p:sp>
        <p:nvSpPr>
          <p:cNvPr id="5" name="Content Placeholder 1">
            <a:extLst>
              <a:ext uri="{FF2B5EF4-FFF2-40B4-BE49-F238E27FC236}">
                <a16:creationId xmlns:a16="http://schemas.microsoft.com/office/drawing/2014/main" id="{5CC002E6-A581-402E-86A7-88FDF1E0F20F}"/>
              </a:ext>
            </a:extLst>
          </p:cNvPr>
          <p:cNvSpPr txBox="1">
            <a:spLocks/>
          </p:cNvSpPr>
          <p:nvPr/>
        </p:nvSpPr>
        <p:spPr>
          <a:xfrm>
            <a:off x="352075" y="1684928"/>
            <a:ext cx="11487851" cy="4026781"/>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ClrTx/>
              <a:buSzTx/>
              <a:buNone/>
            </a:pPr>
            <a:endParaRPr lang="en-AU" sz="2200" dirty="0"/>
          </a:p>
          <a:p>
            <a:pPr fontAlgn="auto">
              <a:spcAft>
                <a:spcPts val="0"/>
              </a:spcAft>
              <a:buClrTx/>
              <a:buSzTx/>
            </a:pPr>
            <a:r>
              <a:rPr lang="en-US" sz="2200" dirty="0"/>
              <a:t>[1 mark] Virtualization is a technology that allows multiple virtual instances of hardware/software resources (e.g., operating systems) to run.</a:t>
            </a:r>
          </a:p>
          <a:p>
            <a:pPr fontAlgn="auto">
              <a:spcAft>
                <a:spcPts val="0"/>
              </a:spcAft>
              <a:buClrTx/>
              <a:buSzTx/>
            </a:pPr>
            <a:r>
              <a:rPr lang="en-US" sz="2200" dirty="0"/>
              <a:t>[2 marks] </a:t>
            </a:r>
            <a:r>
              <a:rPr lang="en-AU" sz="2200" b="1" i="0" dirty="0">
                <a:effectLst/>
              </a:rPr>
              <a:t>Language virtualization</a:t>
            </a:r>
            <a:r>
              <a:rPr lang="en-US" sz="2200" i="0" dirty="0">
                <a:effectLst/>
              </a:rPr>
              <a:t>: </a:t>
            </a:r>
            <a:r>
              <a:rPr lang="en-US" sz="2200" dirty="0"/>
              <a:t>provides </a:t>
            </a:r>
            <a:r>
              <a:rPr lang="en-AU" sz="2200" dirty="0"/>
              <a:t>a virtual runtime environment (e.g., Python interpreter) that </a:t>
            </a:r>
            <a:r>
              <a:rPr lang="en-US" sz="2200" dirty="0"/>
              <a:t>allows code written in a specific programming language (e.g., Python) to execute.</a:t>
            </a:r>
          </a:p>
          <a:p>
            <a:pPr lvl="1" fontAlgn="auto">
              <a:spcAft>
                <a:spcPts val="0"/>
              </a:spcAft>
              <a:buClrTx/>
              <a:buSzTx/>
            </a:pPr>
            <a:r>
              <a:rPr lang="en-US" sz="2200" dirty="0"/>
              <a:t>Cross-OS: code can be executed in a virtual runtime environment across different OSes without modification.</a:t>
            </a:r>
          </a:p>
          <a:p>
            <a:pPr fontAlgn="auto">
              <a:spcAft>
                <a:spcPts val="0"/>
              </a:spcAft>
              <a:buClrTx/>
              <a:buSzTx/>
            </a:pPr>
            <a:r>
              <a:rPr lang="en-US" sz="2200" dirty="0"/>
              <a:t>[2 marks] </a:t>
            </a:r>
            <a:r>
              <a:rPr lang="en-AU" sz="2200" b="1" i="0" dirty="0">
                <a:effectLst/>
              </a:rPr>
              <a:t>Operating system virtualization</a:t>
            </a:r>
            <a:r>
              <a:rPr lang="en-US" sz="2200" dirty="0"/>
              <a:t>: allows multiple isolated user-space environments (e.g., docker containers) to run on top of a single OS kernel (e.g., Linux kernel).</a:t>
            </a:r>
          </a:p>
          <a:p>
            <a:pPr lvl="1" fontAlgn="auto">
              <a:spcAft>
                <a:spcPts val="0"/>
              </a:spcAft>
              <a:buClrTx/>
              <a:buSzTx/>
            </a:pPr>
            <a:r>
              <a:rPr lang="en-US" sz="2200" dirty="0"/>
              <a:t>Limited Isolation: while user-space environments are isolated, they share the same OS kernel, which means a vulnerability in the kernel could affect all user-space environments.</a:t>
            </a:r>
          </a:p>
          <a:p>
            <a:pPr fontAlgn="auto">
              <a:spcAft>
                <a:spcPts val="0"/>
              </a:spcAft>
              <a:buClrTx/>
              <a:buSzTx/>
            </a:pPr>
            <a:r>
              <a:rPr lang="en-US" sz="2200" dirty="0"/>
              <a:t>[2 marks] </a:t>
            </a:r>
            <a:r>
              <a:rPr lang="en-AU" sz="2200" b="1" dirty="0"/>
              <a:t>Hardware virtualiz</a:t>
            </a:r>
            <a:r>
              <a:rPr lang="en-AU" sz="2200" b="1" i="0" dirty="0">
                <a:effectLst/>
              </a:rPr>
              <a:t>ation</a:t>
            </a:r>
            <a:r>
              <a:rPr lang="en-AU" sz="2200" dirty="0">
                <a:solidFill>
                  <a:srgbClr val="374151"/>
                </a:solidFill>
              </a:rPr>
              <a:t>:</a:t>
            </a:r>
            <a:endParaRPr lang="en-US" sz="2200" dirty="0"/>
          </a:p>
          <a:p>
            <a:pPr fontAlgn="auto">
              <a:spcAft>
                <a:spcPts val="0"/>
              </a:spcAft>
              <a:buClrTx/>
              <a:buSzTx/>
            </a:pPr>
            <a:endParaRPr lang="en-AU" dirty="0"/>
          </a:p>
        </p:txBody>
      </p:sp>
      <p:sp>
        <p:nvSpPr>
          <p:cNvPr id="6" name="Content Placeholder 1">
            <a:extLst>
              <a:ext uri="{FF2B5EF4-FFF2-40B4-BE49-F238E27FC236}">
                <a16:creationId xmlns:a16="http://schemas.microsoft.com/office/drawing/2014/main" id="{43F9304A-006E-4E24-A19A-7A01D967E9BE}"/>
              </a:ext>
            </a:extLst>
          </p:cNvPr>
          <p:cNvSpPr txBox="1">
            <a:spLocks/>
          </p:cNvSpPr>
          <p:nvPr/>
        </p:nvSpPr>
        <p:spPr>
          <a:xfrm>
            <a:off x="352074" y="1146291"/>
            <a:ext cx="10268650" cy="131712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ClrTx/>
              <a:buSzTx/>
            </a:pPr>
            <a:r>
              <a:rPr lang="en-AU" sz="2200" dirty="0"/>
              <a:t>[7 marks] Q1: </a:t>
            </a:r>
            <a:r>
              <a:rPr lang="en-US" sz="2200" dirty="0"/>
              <a:t>Describe what virtualization is. Describe three types of virtualization (Language, Operating System and Hardware) and their respective attribute. </a:t>
            </a:r>
          </a:p>
          <a:p>
            <a:pPr marL="0" indent="0" fontAlgn="auto">
              <a:spcAft>
                <a:spcPts val="0"/>
              </a:spcAft>
              <a:buClrTx/>
              <a:buSzTx/>
              <a:buNone/>
            </a:pPr>
            <a:endParaRPr lang="en-US" sz="2200" dirty="0"/>
          </a:p>
        </p:txBody>
      </p:sp>
    </p:spTree>
    <p:extLst>
      <p:ext uri="{BB962C8B-B14F-4D97-AF65-F5344CB8AC3E}">
        <p14:creationId xmlns:p14="http://schemas.microsoft.com/office/powerpoint/2010/main" val="10793585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2074" y="288272"/>
            <a:ext cx="4307395" cy="676201"/>
          </a:xfrm>
        </p:spPr>
        <p:txBody>
          <a:bodyPr>
            <a:normAutofit/>
          </a:bodyPr>
          <a:lstStyle/>
          <a:p>
            <a:r>
              <a:rPr lang="en-AU" sz="3200" b="1" dirty="0"/>
              <a:t>Practice Question</a:t>
            </a:r>
          </a:p>
        </p:txBody>
      </p:sp>
      <p:sp>
        <p:nvSpPr>
          <p:cNvPr id="7" name="Content Placeholder 1">
            <a:extLst>
              <a:ext uri="{FF2B5EF4-FFF2-40B4-BE49-F238E27FC236}">
                <a16:creationId xmlns:a16="http://schemas.microsoft.com/office/drawing/2014/main" id="{85F180D1-C7EF-4A34-96CA-73A86A26F467}"/>
              </a:ext>
            </a:extLst>
          </p:cNvPr>
          <p:cNvSpPr txBox="1">
            <a:spLocks/>
          </p:cNvSpPr>
          <p:nvPr/>
        </p:nvSpPr>
        <p:spPr>
          <a:xfrm>
            <a:off x="257318" y="1202213"/>
            <a:ext cx="10268650" cy="131712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ClrTx/>
              <a:buSzTx/>
            </a:pPr>
            <a:r>
              <a:rPr lang="en-AU" sz="2200" dirty="0"/>
              <a:t>[7 marks] Q1: </a:t>
            </a:r>
            <a:r>
              <a:rPr lang="en-US" sz="2200" dirty="0"/>
              <a:t>Describe what virtualization is. Describe three types of virtualization (Language, Operating System and Hardware) and their respective attribute. </a:t>
            </a:r>
          </a:p>
          <a:p>
            <a:pPr marL="0" indent="0" fontAlgn="auto">
              <a:spcAft>
                <a:spcPts val="0"/>
              </a:spcAft>
              <a:buClrTx/>
              <a:buSzTx/>
              <a:buNone/>
            </a:pPr>
            <a:endParaRPr lang="en-US" sz="2200" dirty="0"/>
          </a:p>
        </p:txBody>
      </p:sp>
      <p:sp>
        <p:nvSpPr>
          <p:cNvPr id="5" name="Content Placeholder 1">
            <a:extLst>
              <a:ext uri="{FF2B5EF4-FFF2-40B4-BE49-F238E27FC236}">
                <a16:creationId xmlns:a16="http://schemas.microsoft.com/office/drawing/2014/main" id="{5CC002E6-A581-402E-86A7-88FDF1E0F20F}"/>
              </a:ext>
            </a:extLst>
          </p:cNvPr>
          <p:cNvSpPr txBox="1">
            <a:spLocks/>
          </p:cNvSpPr>
          <p:nvPr/>
        </p:nvSpPr>
        <p:spPr>
          <a:xfrm>
            <a:off x="257318" y="1684928"/>
            <a:ext cx="11467322" cy="4884800"/>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ClrTx/>
              <a:buSzTx/>
              <a:buNone/>
            </a:pPr>
            <a:endParaRPr lang="en-AU" sz="2200" dirty="0"/>
          </a:p>
          <a:p>
            <a:pPr fontAlgn="auto">
              <a:spcAft>
                <a:spcPts val="0"/>
              </a:spcAft>
              <a:buClrTx/>
              <a:buSzTx/>
            </a:pPr>
            <a:r>
              <a:rPr lang="en-US" sz="2200" dirty="0"/>
              <a:t>[1 mark] Virtualization is a technology that allows multiple virtual instances of hardware/software resources (e.g., operating systems) to run.</a:t>
            </a:r>
          </a:p>
          <a:p>
            <a:pPr fontAlgn="auto">
              <a:spcAft>
                <a:spcPts val="0"/>
              </a:spcAft>
              <a:buClrTx/>
              <a:buSzTx/>
            </a:pPr>
            <a:r>
              <a:rPr lang="en-US" sz="2200" dirty="0"/>
              <a:t>[2 marks] </a:t>
            </a:r>
            <a:r>
              <a:rPr lang="en-AU" sz="2200" b="1" i="0" dirty="0">
                <a:effectLst/>
              </a:rPr>
              <a:t>Language virtualization</a:t>
            </a:r>
            <a:r>
              <a:rPr lang="en-US" sz="2200" i="0" dirty="0">
                <a:effectLst/>
              </a:rPr>
              <a:t>: </a:t>
            </a:r>
            <a:r>
              <a:rPr lang="en-US" sz="2200" dirty="0"/>
              <a:t>provides </a:t>
            </a:r>
            <a:r>
              <a:rPr lang="en-AU" sz="2200" dirty="0"/>
              <a:t>a virtual runtime environment (e.g., Python interpreter) that </a:t>
            </a:r>
            <a:r>
              <a:rPr lang="en-US" sz="2200" dirty="0"/>
              <a:t>allows code written in a specific programming language (e.g., Python) to execute</a:t>
            </a:r>
            <a:r>
              <a:rPr lang="en-US" sz="2200" i="0" dirty="0">
                <a:effectLst/>
              </a:rPr>
              <a:t>.</a:t>
            </a:r>
          </a:p>
          <a:p>
            <a:pPr lvl="1" fontAlgn="auto">
              <a:spcAft>
                <a:spcPts val="0"/>
              </a:spcAft>
              <a:buClrTx/>
              <a:buSzTx/>
            </a:pPr>
            <a:r>
              <a:rPr lang="en-US" sz="2200" dirty="0"/>
              <a:t>Cross-OS: code can be executed in a virtual runtime environment across different OSes without modification.</a:t>
            </a:r>
          </a:p>
          <a:p>
            <a:pPr fontAlgn="auto">
              <a:spcAft>
                <a:spcPts val="0"/>
              </a:spcAft>
              <a:buClrTx/>
              <a:buSzTx/>
            </a:pPr>
            <a:r>
              <a:rPr lang="en-US" sz="2200" dirty="0"/>
              <a:t>[2 marks] </a:t>
            </a:r>
            <a:r>
              <a:rPr lang="en-AU" sz="2200" b="1" i="0" dirty="0">
                <a:effectLst/>
              </a:rPr>
              <a:t>Operating system virtualization</a:t>
            </a:r>
            <a:r>
              <a:rPr lang="en-US" sz="2200" dirty="0"/>
              <a:t>: allows multiple isolated user-space environments (e.g., docker containers) to run on top of a single OS kernel (e.g., Linux kernel).</a:t>
            </a:r>
          </a:p>
          <a:p>
            <a:pPr lvl="1" fontAlgn="auto">
              <a:spcAft>
                <a:spcPts val="0"/>
              </a:spcAft>
              <a:buClrTx/>
              <a:buSzTx/>
            </a:pPr>
            <a:r>
              <a:rPr lang="en-US" sz="2200" dirty="0"/>
              <a:t>Limited Isolation: while user-space environments are isolated, they share the same OS kernel, which means a vulnerability in the kernel could affect all user-space environments.</a:t>
            </a:r>
          </a:p>
          <a:p>
            <a:pPr fontAlgn="auto">
              <a:spcAft>
                <a:spcPts val="0"/>
              </a:spcAft>
              <a:buClrTx/>
              <a:buSzTx/>
            </a:pPr>
            <a:r>
              <a:rPr lang="en-US" sz="2200" dirty="0"/>
              <a:t>[2 marks] </a:t>
            </a:r>
            <a:r>
              <a:rPr lang="en-AU" sz="2200" b="1" dirty="0"/>
              <a:t>Hardware virtualiz</a:t>
            </a:r>
            <a:r>
              <a:rPr lang="en-AU" sz="2200" b="1" i="0" dirty="0">
                <a:effectLst/>
              </a:rPr>
              <a:t>ation</a:t>
            </a:r>
            <a:r>
              <a:rPr lang="en-AU" sz="2200" dirty="0">
                <a:solidFill>
                  <a:srgbClr val="374151"/>
                </a:solidFill>
              </a:rPr>
              <a:t>: </a:t>
            </a:r>
            <a:r>
              <a:rPr lang="en-US" sz="2200" dirty="0"/>
              <a:t>creates multiple virtual machines sharing a single physical server.</a:t>
            </a:r>
          </a:p>
          <a:p>
            <a:pPr lvl="1" fontAlgn="auto">
              <a:spcAft>
                <a:spcPts val="0"/>
              </a:spcAft>
              <a:buClrTx/>
              <a:buSzTx/>
            </a:pPr>
            <a:r>
              <a:rPr lang="en-US" sz="2200" dirty="0"/>
              <a:t>VM Snapshots: allows saving the current state of a VM</a:t>
            </a:r>
          </a:p>
          <a:p>
            <a:pPr lvl="1" fontAlgn="auto">
              <a:spcAft>
                <a:spcPts val="0"/>
              </a:spcAft>
              <a:buClrTx/>
              <a:buSzTx/>
            </a:pPr>
            <a:r>
              <a:rPr lang="en-US" sz="2200" dirty="0"/>
              <a:t>Live VM Migration: enables moving runtime VMs between physical servers seamlessly. </a:t>
            </a:r>
          </a:p>
          <a:p>
            <a:pPr fontAlgn="auto">
              <a:spcAft>
                <a:spcPts val="0"/>
              </a:spcAft>
              <a:buClrTx/>
              <a:buSzTx/>
            </a:pPr>
            <a:endParaRPr lang="en-AU" dirty="0"/>
          </a:p>
        </p:txBody>
      </p:sp>
    </p:spTree>
    <p:extLst>
      <p:ext uri="{BB962C8B-B14F-4D97-AF65-F5344CB8AC3E}">
        <p14:creationId xmlns:p14="http://schemas.microsoft.com/office/powerpoint/2010/main" val="1367102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3B1DCC51-8A7B-4F8A-9ECE-7F45CDBD8A6F}"/>
              </a:ext>
            </a:extLst>
          </p:cNvPr>
          <p:cNvSpPr>
            <a:spLocks noGrp="1"/>
          </p:cNvSpPr>
          <p:nvPr>
            <p:ph type="title"/>
          </p:nvPr>
        </p:nvSpPr>
        <p:spPr>
          <a:xfrm>
            <a:off x="697522" y="408474"/>
            <a:ext cx="5398478" cy="654783"/>
          </a:xfrm>
        </p:spPr>
        <p:txBody>
          <a:bodyPr>
            <a:normAutofit/>
          </a:bodyPr>
          <a:lstStyle/>
          <a:p>
            <a:r>
              <a:rPr lang="en-US" sz="3200" b="1" dirty="0">
                <a:ea typeface="ＭＳ Ｐゴシック" charset="0"/>
                <a:cs typeface="Arial" charset="0"/>
              </a:rPr>
              <a:t>What is a process?</a:t>
            </a:r>
          </a:p>
        </p:txBody>
      </p:sp>
      <p:sp>
        <p:nvSpPr>
          <p:cNvPr id="5" name="内容占位符 2">
            <a:extLst>
              <a:ext uri="{FF2B5EF4-FFF2-40B4-BE49-F238E27FC236}">
                <a16:creationId xmlns:a16="http://schemas.microsoft.com/office/drawing/2014/main" id="{5C64D635-E168-4B5C-B387-9F86ED39BEE1}"/>
              </a:ext>
            </a:extLst>
          </p:cNvPr>
          <p:cNvSpPr>
            <a:spLocks noGrp="1"/>
          </p:cNvSpPr>
          <p:nvPr>
            <p:ph idx="1"/>
          </p:nvPr>
        </p:nvSpPr>
        <p:spPr>
          <a:xfrm>
            <a:off x="838200" y="1300940"/>
            <a:ext cx="10515600" cy="2128060"/>
          </a:xfrm>
        </p:spPr>
        <p:txBody>
          <a:bodyPr>
            <a:normAutofit/>
          </a:bodyPr>
          <a:lstStyle/>
          <a:p>
            <a:r>
              <a:rPr lang="en-US" sz="2400" dirty="0"/>
              <a:t>A process is a program that is executed.</a:t>
            </a:r>
          </a:p>
          <a:p>
            <a:r>
              <a:rPr lang="en-US" sz="2400" dirty="0"/>
              <a:t>It is a basic unit of execution in an OS.</a:t>
            </a:r>
          </a:p>
        </p:txBody>
      </p:sp>
    </p:spTree>
    <p:extLst>
      <p:ext uri="{BB962C8B-B14F-4D97-AF65-F5344CB8AC3E}">
        <p14:creationId xmlns:p14="http://schemas.microsoft.com/office/powerpoint/2010/main" val="212485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3B1DCC51-8A7B-4F8A-9ECE-7F45CDBD8A6F}"/>
              </a:ext>
            </a:extLst>
          </p:cNvPr>
          <p:cNvSpPr>
            <a:spLocks noGrp="1"/>
          </p:cNvSpPr>
          <p:nvPr>
            <p:ph type="title"/>
          </p:nvPr>
        </p:nvSpPr>
        <p:spPr>
          <a:xfrm>
            <a:off x="697522" y="408474"/>
            <a:ext cx="5398478" cy="654783"/>
          </a:xfrm>
        </p:spPr>
        <p:txBody>
          <a:bodyPr>
            <a:normAutofit/>
          </a:bodyPr>
          <a:lstStyle/>
          <a:p>
            <a:r>
              <a:rPr lang="en-US" sz="3200" b="1" dirty="0">
                <a:ea typeface="ＭＳ Ｐゴシック" charset="0"/>
                <a:cs typeface="Arial" charset="0"/>
              </a:rPr>
              <a:t>What is a process?</a:t>
            </a:r>
          </a:p>
        </p:txBody>
      </p:sp>
      <p:sp>
        <p:nvSpPr>
          <p:cNvPr id="5" name="内容占位符 2">
            <a:extLst>
              <a:ext uri="{FF2B5EF4-FFF2-40B4-BE49-F238E27FC236}">
                <a16:creationId xmlns:a16="http://schemas.microsoft.com/office/drawing/2014/main" id="{5C64D635-E168-4B5C-B387-9F86ED39BEE1}"/>
              </a:ext>
            </a:extLst>
          </p:cNvPr>
          <p:cNvSpPr>
            <a:spLocks noGrp="1"/>
          </p:cNvSpPr>
          <p:nvPr>
            <p:ph idx="1"/>
          </p:nvPr>
        </p:nvSpPr>
        <p:spPr>
          <a:xfrm>
            <a:off x="838200" y="1300940"/>
            <a:ext cx="10515600" cy="2128060"/>
          </a:xfrm>
        </p:spPr>
        <p:txBody>
          <a:bodyPr>
            <a:normAutofit/>
          </a:bodyPr>
          <a:lstStyle/>
          <a:p>
            <a:r>
              <a:rPr lang="en-US" sz="2400" dirty="0"/>
              <a:t>A process is a program that is executed</a:t>
            </a:r>
          </a:p>
          <a:p>
            <a:r>
              <a:rPr lang="en-US" sz="2400" dirty="0"/>
              <a:t>It is a basic unit of execution in an OS.</a:t>
            </a:r>
          </a:p>
        </p:txBody>
      </p:sp>
      <p:sp>
        <p:nvSpPr>
          <p:cNvPr id="4" name="Title 3">
            <a:extLst>
              <a:ext uri="{FF2B5EF4-FFF2-40B4-BE49-F238E27FC236}">
                <a16:creationId xmlns:a16="http://schemas.microsoft.com/office/drawing/2014/main" id="{B47332FC-B8A9-45E8-9953-80DD1683649B}"/>
              </a:ext>
            </a:extLst>
          </p:cNvPr>
          <p:cNvSpPr txBox="1">
            <a:spLocks/>
          </p:cNvSpPr>
          <p:nvPr/>
        </p:nvSpPr>
        <p:spPr>
          <a:xfrm>
            <a:off x="838200" y="3429000"/>
            <a:ext cx="6136758" cy="6547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3200" b="1" dirty="0">
                <a:ea typeface="ＭＳ Ｐゴシック" charset="0"/>
                <a:cs typeface="Arial" charset="0"/>
              </a:rPr>
              <a:t>Process scheduling (time-sharing)</a:t>
            </a:r>
          </a:p>
        </p:txBody>
      </p:sp>
      <p:sp>
        <p:nvSpPr>
          <p:cNvPr id="6" name="Content Placeholder 2">
            <a:extLst>
              <a:ext uri="{FF2B5EF4-FFF2-40B4-BE49-F238E27FC236}">
                <a16:creationId xmlns:a16="http://schemas.microsoft.com/office/drawing/2014/main" id="{61DB0C86-17F7-49BD-8E89-E3A8A651A66E}"/>
              </a:ext>
            </a:extLst>
          </p:cNvPr>
          <p:cNvSpPr txBox="1">
            <a:spLocks/>
          </p:cNvSpPr>
          <p:nvPr/>
        </p:nvSpPr>
        <p:spPr>
          <a:xfrm>
            <a:off x="838200" y="4036174"/>
            <a:ext cx="10515600" cy="1074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Tx/>
              <a:buSzTx/>
            </a:pPr>
            <a:r>
              <a:rPr lang="en-US" sz="2400" dirty="0"/>
              <a:t>Each process is scheduled and executed within their time share.</a:t>
            </a:r>
          </a:p>
          <a:p>
            <a:pPr fontAlgn="auto">
              <a:spcAft>
                <a:spcPts val="0"/>
              </a:spcAft>
              <a:buClrTx/>
              <a:buSzTx/>
            </a:pPr>
            <a:r>
              <a:rPr lang="en-US" sz="2400" dirty="0"/>
              <a:t>The number of processes can be much larger than that of the CPUs. </a:t>
            </a:r>
          </a:p>
          <a:p>
            <a:pPr fontAlgn="auto">
              <a:spcAft>
                <a:spcPts val="0"/>
              </a:spcAft>
              <a:buClrTx/>
              <a:buSzTx/>
            </a:pPr>
            <a:endParaRPr lang="en-US" sz="2400" dirty="0"/>
          </a:p>
        </p:txBody>
      </p:sp>
    </p:spTree>
    <p:extLst>
      <p:ext uri="{BB962C8B-B14F-4D97-AF65-F5344CB8AC3E}">
        <p14:creationId xmlns:p14="http://schemas.microsoft.com/office/powerpoint/2010/main" val="2847911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E430A9-A464-4671-ABCD-8797CB531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573" y="1196670"/>
            <a:ext cx="9134854" cy="4464660"/>
          </a:xfrm>
          <a:prstGeom prst="rect">
            <a:avLst/>
          </a:prstGeom>
        </p:spPr>
      </p:pic>
      <p:sp>
        <p:nvSpPr>
          <p:cNvPr id="10" name="Title 3">
            <a:extLst>
              <a:ext uri="{FF2B5EF4-FFF2-40B4-BE49-F238E27FC236}">
                <a16:creationId xmlns:a16="http://schemas.microsoft.com/office/drawing/2014/main" id="{3B1DCC51-8A7B-4F8A-9ECE-7F45CDBD8A6F}"/>
              </a:ext>
            </a:extLst>
          </p:cNvPr>
          <p:cNvSpPr>
            <a:spLocks noGrp="1"/>
          </p:cNvSpPr>
          <p:nvPr>
            <p:ph type="title"/>
          </p:nvPr>
        </p:nvSpPr>
        <p:spPr>
          <a:xfrm>
            <a:off x="697522" y="259618"/>
            <a:ext cx="5398478" cy="654783"/>
          </a:xfrm>
        </p:spPr>
        <p:txBody>
          <a:bodyPr>
            <a:normAutofit/>
          </a:bodyPr>
          <a:lstStyle/>
          <a:p>
            <a:r>
              <a:rPr lang="en-US" sz="3200" b="1" dirty="0">
                <a:ea typeface="ＭＳ Ｐゴシック" charset="0"/>
                <a:cs typeface="Arial" charset="0"/>
              </a:rPr>
              <a:t>Process scheduling</a:t>
            </a:r>
          </a:p>
        </p:txBody>
      </p:sp>
      <p:sp>
        <p:nvSpPr>
          <p:cNvPr id="2" name="Rectangle 1">
            <a:extLst>
              <a:ext uri="{FF2B5EF4-FFF2-40B4-BE49-F238E27FC236}">
                <a16:creationId xmlns:a16="http://schemas.microsoft.com/office/drawing/2014/main" id="{1F85E5CF-6C1F-4CFE-9ED9-A7EC5BAC824F}"/>
              </a:ext>
            </a:extLst>
          </p:cNvPr>
          <p:cNvSpPr/>
          <p:nvPr/>
        </p:nvSpPr>
        <p:spPr>
          <a:xfrm>
            <a:off x="8283389" y="2560788"/>
            <a:ext cx="672172" cy="261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B8CA0A10-BA36-482A-8605-FA6E17A38EF7}"/>
              </a:ext>
            </a:extLst>
          </p:cNvPr>
          <p:cNvSpPr txBox="1"/>
          <p:nvPr/>
        </p:nvSpPr>
        <p:spPr>
          <a:xfrm>
            <a:off x="7755411" y="6596390"/>
            <a:ext cx="4608039" cy="261610"/>
          </a:xfrm>
          <a:prstGeom prst="rect">
            <a:avLst/>
          </a:prstGeom>
          <a:noFill/>
        </p:spPr>
        <p:txBody>
          <a:bodyPr wrap="square">
            <a:spAutoFit/>
          </a:bodyPr>
          <a:lstStyle/>
          <a:p>
            <a:r>
              <a:rPr lang="en-AU" sz="1100" dirty="0">
                <a:latin typeface="+mn-lt"/>
              </a:rPr>
              <a:t>https://byjus.com/gate/process-scheduling-in-operating-system-notes/</a:t>
            </a:r>
          </a:p>
        </p:txBody>
      </p:sp>
    </p:spTree>
    <p:extLst>
      <p:ext uri="{BB962C8B-B14F-4D97-AF65-F5344CB8AC3E}">
        <p14:creationId xmlns:p14="http://schemas.microsoft.com/office/powerpoint/2010/main" val="3579920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8"/>
          <p:cNvSpPr>
            <a:spLocks noGrp="1"/>
          </p:cNvSpPr>
          <p:nvPr>
            <p:ph type="title"/>
          </p:nvPr>
        </p:nvSpPr>
        <p:spPr>
          <a:xfrm>
            <a:off x="647700" y="325437"/>
            <a:ext cx="6210300" cy="781049"/>
          </a:xfrm>
        </p:spPr>
        <p:txBody>
          <a:bodyPr>
            <a:normAutofit/>
          </a:bodyPr>
          <a:lstStyle/>
          <a:p>
            <a:r>
              <a:rPr lang="en-US" sz="3200" b="1" dirty="0">
                <a:ea typeface="ＭＳ Ｐゴシック" charset="0"/>
              </a:rPr>
              <a:t>x86 Protection Rings (CPL)</a:t>
            </a:r>
          </a:p>
        </p:txBody>
      </p:sp>
      <p:sp>
        <p:nvSpPr>
          <p:cNvPr id="57346" name="Content Placeholder 9"/>
          <p:cNvSpPr>
            <a:spLocks noGrp="1"/>
          </p:cNvSpPr>
          <p:nvPr>
            <p:ph sz="half" idx="1"/>
          </p:nvPr>
        </p:nvSpPr>
        <p:spPr>
          <a:xfrm>
            <a:off x="647700" y="2025869"/>
            <a:ext cx="5105400" cy="3444765"/>
          </a:xfrm>
        </p:spPr>
        <p:txBody>
          <a:bodyPr>
            <a:normAutofit/>
          </a:bodyPr>
          <a:lstStyle/>
          <a:p>
            <a:r>
              <a:rPr lang="en-US" sz="2000" dirty="0">
                <a:ea typeface="ＭＳ Ｐゴシック" charset="0"/>
              </a:rPr>
              <a:t>x86 has four protection levels (rings) /CPU privilege levels (CPLs).</a:t>
            </a:r>
          </a:p>
          <a:p>
            <a:pPr lvl="1"/>
            <a:r>
              <a:rPr lang="en-US" sz="2000" dirty="0">
                <a:ea typeface="ＭＳ Ｐゴシック" charset="0"/>
              </a:rPr>
              <a:t>ring 0 – “Kernel mode” (most privileged)</a:t>
            </a:r>
          </a:p>
          <a:p>
            <a:pPr lvl="1"/>
            <a:r>
              <a:rPr lang="en-US" sz="2000" dirty="0">
                <a:ea typeface="ＭＳ Ｐゴシック" charset="0"/>
              </a:rPr>
              <a:t>ring 3 – “User mode”</a:t>
            </a:r>
          </a:p>
          <a:p>
            <a:pPr lvl="1"/>
            <a:r>
              <a:rPr lang="en-US" sz="2000" dirty="0">
                <a:ea typeface="ＭＳ Ｐゴシック" charset="0"/>
              </a:rPr>
              <a:t>ring 1 &amp; 2 – Other</a:t>
            </a:r>
          </a:p>
          <a:p>
            <a:r>
              <a:rPr lang="en-US" sz="2000" dirty="0">
                <a:ea typeface="ＭＳ Ｐゴシック" charset="0"/>
              </a:rPr>
              <a:t>Modern </a:t>
            </a:r>
            <a:r>
              <a:rPr lang="en-US" sz="2000" dirty="0" err="1">
                <a:ea typeface="ＭＳ Ｐゴシック" charset="0"/>
              </a:rPr>
              <a:t>Oses</a:t>
            </a:r>
            <a:r>
              <a:rPr lang="en-US" sz="2000" dirty="0">
                <a:ea typeface="ＭＳ Ｐゴシック" charset="0"/>
              </a:rPr>
              <a:t> such as Linux, Windows and MacOS only use ring 0 and ring 3.</a:t>
            </a:r>
          </a:p>
          <a:p>
            <a:pPr lvl="1"/>
            <a:r>
              <a:rPr lang="en-US" sz="2000" dirty="0">
                <a:ea typeface="ＭＳ Ｐゴシック" charset="0"/>
              </a:rPr>
              <a:t>“Kernel vs. user mode”</a:t>
            </a:r>
          </a:p>
          <a:p>
            <a:pPr>
              <a:buFont typeface="Times New Roman" charset="0"/>
              <a:buNone/>
            </a:pPr>
            <a:endParaRPr lang="en-US" dirty="0">
              <a:latin typeface="Arial" charset="0"/>
              <a:ea typeface="ＭＳ Ｐゴシック" charset="0"/>
            </a:endParaRPr>
          </a:p>
        </p:txBody>
      </p:sp>
      <p:graphicFrame>
        <p:nvGraphicFramePr>
          <p:cNvPr id="57347" name="Object 2"/>
          <p:cNvGraphicFramePr>
            <a:graphicFrameLocks noGrp="1" noChangeAspect="1"/>
          </p:cNvGraphicFramePr>
          <p:nvPr>
            <p:ph sz="half" idx="2"/>
          </p:nvPr>
        </p:nvGraphicFramePr>
        <p:xfrm>
          <a:off x="6096000" y="1784867"/>
          <a:ext cx="4013200" cy="4224338"/>
        </p:xfrm>
        <a:graphic>
          <a:graphicData uri="http://schemas.openxmlformats.org/presentationml/2006/ole">
            <mc:AlternateContent xmlns:mc="http://schemas.openxmlformats.org/markup-compatibility/2006">
              <mc:Choice xmlns:v="urn:schemas-microsoft-com:vml" Requires="v">
                <p:oleObj spid="_x0000_s1026" name="Visio" r:id="rId4" imgW="4789627" imgH="4789627" progId="Visio.Drawing.11">
                  <p:embed/>
                </p:oleObj>
              </mc:Choice>
              <mc:Fallback>
                <p:oleObj name="Visio" r:id="rId4" imgW="4789627" imgH="4789627" progId="Visio.Drawing.11">
                  <p:embed/>
                  <p:pic>
                    <p:nvPicPr>
                      <p:cNvPr id="5734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784867"/>
                        <a:ext cx="4013200" cy="4224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7348" name="Rectangle 5"/>
          <p:cNvSpPr>
            <a:spLocks noChangeArrowheads="1"/>
          </p:cNvSpPr>
          <p:nvPr/>
        </p:nvSpPr>
        <p:spPr bwMode="auto">
          <a:xfrm>
            <a:off x="6858000" y="1298332"/>
            <a:ext cx="275434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defTabSz="914364"/>
            <a:r>
              <a:rPr lang="en-US" sz="1800" dirty="0">
                <a:solidFill>
                  <a:srgbClr val="000000"/>
                </a:solidFill>
              </a:rPr>
              <a:t>CPU Privilege Level (CPL)</a:t>
            </a:r>
          </a:p>
        </p:txBody>
      </p:sp>
    </p:spTree>
    <p:extLst>
      <p:ext uri="{BB962C8B-B14F-4D97-AF65-F5344CB8AC3E}">
        <p14:creationId xmlns:p14="http://schemas.microsoft.com/office/powerpoint/2010/main" val="939586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8">
            <a:extLst>
              <a:ext uri="{FF2B5EF4-FFF2-40B4-BE49-F238E27FC236}">
                <a16:creationId xmlns:a16="http://schemas.microsoft.com/office/drawing/2014/main" id="{A8F3275B-E203-4470-9F2D-397A7AD126C8}"/>
              </a:ext>
            </a:extLst>
          </p:cNvPr>
          <p:cNvSpPr/>
          <p:nvPr/>
        </p:nvSpPr>
        <p:spPr>
          <a:xfrm>
            <a:off x="3904077" y="1667930"/>
            <a:ext cx="3793484" cy="1494270"/>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55" name="Rounded Rectangle 8">
            <a:extLst>
              <a:ext uri="{FF2B5EF4-FFF2-40B4-BE49-F238E27FC236}">
                <a16:creationId xmlns:a16="http://schemas.microsoft.com/office/drawing/2014/main" id="{90C28678-95D3-4A7A-8028-066AE4C2173C}"/>
              </a:ext>
            </a:extLst>
          </p:cNvPr>
          <p:cNvSpPr/>
          <p:nvPr/>
        </p:nvSpPr>
        <p:spPr>
          <a:xfrm>
            <a:off x="3904077" y="1692549"/>
            <a:ext cx="1780857" cy="552408"/>
          </a:xfrm>
          <a:prstGeom prst="roundRect">
            <a:avLst/>
          </a:prstGeom>
          <a:noFill/>
          <a:ln w="15875">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AU" sz="2000" dirty="0">
                <a:solidFill>
                  <a:srgbClr val="FF0000"/>
                </a:solidFill>
              </a:rPr>
              <a:t>User Mode</a:t>
            </a:r>
            <a:endParaRPr lang="en-AU" sz="2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57" name="Rounded Rectangle 8">
            <a:extLst>
              <a:ext uri="{FF2B5EF4-FFF2-40B4-BE49-F238E27FC236}">
                <a16:creationId xmlns:a16="http://schemas.microsoft.com/office/drawing/2014/main" id="{227394DD-9DB6-4CB5-92BD-6D2F0A0F138F}"/>
              </a:ext>
            </a:extLst>
          </p:cNvPr>
          <p:cNvSpPr/>
          <p:nvPr/>
        </p:nvSpPr>
        <p:spPr>
          <a:xfrm>
            <a:off x="3904077" y="3353973"/>
            <a:ext cx="3793484" cy="1494270"/>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58" name="Rounded Rectangle 8">
            <a:extLst>
              <a:ext uri="{FF2B5EF4-FFF2-40B4-BE49-F238E27FC236}">
                <a16:creationId xmlns:a16="http://schemas.microsoft.com/office/drawing/2014/main" id="{05D683E9-8E56-4D98-8F8D-0F7FD626FCD3}"/>
              </a:ext>
            </a:extLst>
          </p:cNvPr>
          <p:cNvSpPr/>
          <p:nvPr/>
        </p:nvSpPr>
        <p:spPr>
          <a:xfrm>
            <a:off x="3906668" y="3372269"/>
            <a:ext cx="1928933" cy="451866"/>
          </a:xfrm>
          <a:prstGeom prst="roundRect">
            <a:avLst/>
          </a:prstGeom>
          <a:noFill/>
          <a:ln w="15875">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AU" sz="2000" dirty="0">
                <a:solidFill>
                  <a:srgbClr val="FF0000"/>
                </a:solidFill>
              </a:rPr>
              <a:t>Kernel Mode</a:t>
            </a:r>
            <a:endParaRPr lang="en-AU" sz="2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3" name="Straight Connector 2">
            <a:extLst>
              <a:ext uri="{FF2B5EF4-FFF2-40B4-BE49-F238E27FC236}">
                <a16:creationId xmlns:a16="http://schemas.microsoft.com/office/drawing/2014/main" id="{BB1456D6-33FD-420B-A35B-2A202400173F}"/>
              </a:ext>
            </a:extLst>
          </p:cNvPr>
          <p:cNvCxnSpPr/>
          <p:nvPr/>
        </p:nvCxnSpPr>
        <p:spPr>
          <a:xfrm>
            <a:off x="1676400" y="3429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9AE93C1-9AE1-443E-9241-3F1ABFEC9A8D}"/>
              </a:ext>
            </a:extLst>
          </p:cNvPr>
          <p:cNvCxnSpPr>
            <a:cxnSpLocks/>
          </p:cNvCxnSpPr>
          <p:nvPr/>
        </p:nvCxnSpPr>
        <p:spPr>
          <a:xfrm flipH="1">
            <a:off x="2896961" y="3267234"/>
            <a:ext cx="5799066"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6" name="Rounded Rectangle 8">
            <a:extLst>
              <a:ext uri="{FF2B5EF4-FFF2-40B4-BE49-F238E27FC236}">
                <a16:creationId xmlns:a16="http://schemas.microsoft.com/office/drawing/2014/main" id="{80C8FC58-1E3A-44DC-BB7E-4E0B2B42ED6A}"/>
              </a:ext>
            </a:extLst>
          </p:cNvPr>
          <p:cNvSpPr/>
          <p:nvPr/>
        </p:nvSpPr>
        <p:spPr>
          <a:xfrm>
            <a:off x="3239861" y="1186643"/>
            <a:ext cx="5276850" cy="3918657"/>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71" name="Rounded Rectangle 8">
            <a:extLst>
              <a:ext uri="{FF2B5EF4-FFF2-40B4-BE49-F238E27FC236}">
                <a16:creationId xmlns:a16="http://schemas.microsoft.com/office/drawing/2014/main" id="{4657C67B-2AAB-4127-8F03-A2023CE8431B}"/>
              </a:ext>
            </a:extLst>
          </p:cNvPr>
          <p:cNvSpPr/>
          <p:nvPr/>
        </p:nvSpPr>
        <p:spPr>
          <a:xfrm>
            <a:off x="7394869" y="1184243"/>
            <a:ext cx="1200150" cy="486088"/>
          </a:xfrm>
          <a:prstGeom prst="roundRect">
            <a:avLst/>
          </a:prstGeom>
          <a:noFill/>
          <a:ln w="15875">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AU" sz="2000" dirty="0">
                <a:solidFill>
                  <a:srgbClr val="FF0000"/>
                </a:solidFill>
              </a:rPr>
              <a:t>OS</a:t>
            </a:r>
            <a:endParaRPr lang="en-AU" sz="2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5" name="Rounded Rectangle 8">
            <a:extLst>
              <a:ext uri="{FF2B5EF4-FFF2-40B4-BE49-F238E27FC236}">
                <a16:creationId xmlns:a16="http://schemas.microsoft.com/office/drawing/2014/main" id="{95559EB9-87BF-482F-A0E5-6106FFD4771A}"/>
              </a:ext>
            </a:extLst>
          </p:cNvPr>
          <p:cNvSpPr/>
          <p:nvPr/>
        </p:nvSpPr>
        <p:spPr>
          <a:xfrm>
            <a:off x="4097428" y="2297474"/>
            <a:ext cx="3398129" cy="486088"/>
          </a:xfrm>
          <a:prstGeom prst="roundRect">
            <a:avLst/>
          </a:prstGeom>
          <a:noFill/>
          <a:ln w="15875">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AU" sz="2000" dirty="0">
                <a:solidFill>
                  <a:schemeClr val="accent1"/>
                </a:solidFill>
              </a:rPr>
              <a:t>User Processes</a:t>
            </a:r>
            <a:endParaRPr lang="en-AU" sz="2000"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6" name="Rounded Rectangle 8">
            <a:extLst>
              <a:ext uri="{FF2B5EF4-FFF2-40B4-BE49-F238E27FC236}">
                <a16:creationId xmlns:a16="http://schemas.microsoft.com/office/drawing/2014/main" id="{5D3399A3-3017-4AF0-827E-39D3F536EDB2}"/>
              </a:ext>
            </a:extLst>
          </p:cNvPr>
          <p:cNvSpPr/>
          <p:nvPr/>
        </p:nvSpPr>
        <p:spPr>
          <a:xfrm>
            <a:off x="4096229" y="3981768"/>
            <a:ext cx="3398129" cy="486088"/>
          </a:xfrm>
          <a:prstGeom prst="roundRect">
            <a:avLst/>
          </a:prstGeom>
          <a:noFill/>
          <a:ln w="15875">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AU"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Process Scheduling</a:t>
            </a:r>
            <a:endParaRPr lang="en-AU" sz="2000"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7" name="Title 8">
            <a:extLst>
              <a:ext uri="{FF2B5EF4-FFF2-40B4-BE49-F238E27FC236}">
                <a16:creationId xmlns:a16="http://schemas.microsoft.com/office/drawing/2014/main" id="{E1527053-6FBA-4976-882B-6E2F9125C930}"/>
              </a:ext>
            </a:extLst>
          </p:cNvPr>
          <p:cNvSpPr>
            <a:spLocks noGrp="1"/>
          </p:cNvSpPr>
          <p:nvPr>
            <p:ph type="title"/>
          </p:nvPr>
        </p:nvSpPr>
        <p:spPr>
          <a:xfrm>
            <a:off x="352425" y="89037"/>
            <a:ext cx="6210300" cy="781049"/>
          </a:xfrm>
        </p:spPr>
        <p:txBody>
          <a:bodyPr>
            <a:normAutofit/>
          </a:bodyPr>
          <a:lstStyle/>
          <a:p>
            <a:r>
              <a:rPr lang="en-US" sz="3200" b="1" dirty="0">
                <a:ea typeface="ＭＳ Ｐゴシック" charset="0"/>
              </a:rPr>
              <a:t>x86 Protection Rings (CPL)</a:t>
            </a:r>
          </a:p>
        </p:txBody>
      </p:sp>
      <p:sp>
        <p:nvSpPr>
          <p:cNvPr id="18" name="Content Placeholder 9">
            <a:extLst>
              <a:ext uri="{FF2B5EF4-FFF2-40B4-BE49-F238E27FC236}">
                <a16:creationId xmlns:a16="http://schemas.microsoft.com/office/drawing/2014/main" id="{4D895265-81C8-430E-8201-D6AE771362A2}"/>
              </a:ext>
            </a:extLst>
          </p:cNvPr>
          <p:cNvSpPr>
            <a:spLocks noGrp="1"/>
          </p:cNvSpPr>
          <p:nvPr>
            <p:ph sz="half" idx="1"/>
          </p:nvPr>
        </p:nvSpPr>
        <p:spPr>
          <a:xfrm>
            <a:off x="3457575" y="5556889"/>
            <a:ext cx="5490482" cy="781043"/>
          </a:xfrm>
        </p:spPr>
        <p:txBody>
          <a:bodyPr>
            <a:normAutofit/>
          </a:bodyPr>
          <a:lstStyle/>
          <a:p>
            <a:pPr marL="0" indent="0">
              <a:buNone/>
            </a:pPr>
            <a:r>
              <a:rPr lang="en-US" sz="2000" dirty="0">
                <a:latin typeface="Arial" charset="0"/>
                <a:ea typeface="ＭＳ Ｐゴシック" charset="0"/>
              </a:rPr>
              <a:t> </a:t>
            </a:r>
            <a:r>
              <a:rPr lang="en-US" sz="2000" dirty="0">
                <a:ea typeface="ＭＳ Ｐゴシック" charset="0"/>
              </a:rPr>
              <a:t>When CPU is in the user mode, it cannot execute privileged instructions (e.g., HLT). </a:t>
            </a:r>
          </a:p>
        </p:txBody>
      </p:sp>
    </p:spTree>
    <p:extLst>
      <p:ext uri="{BB962C8B-B14F-4D97-AF65-F5344CB8AC3E}">
        <p14:creationId xmlns:p14="http://schemas.microsoft.com/office/powerpoint/2010/main" val="3652033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2527</Words>
  <Application>Microsoft Office PowerPoint</Application>
  <PresentationFormat>Widescreen</PresentationFormat>
  <Paragraphs>371</Paragraphs>
  <Slides>47</Slides>
  <Notes>47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6" baseType="lpstr">
      <vt:lpstr>Arial</vt:lpstr>
      <vt:lpstr>Calibri</vt:lpstr>
      <vt:lpstr>Calibri Light</vt:lpstr>
      <vt:lpstr>Courier New</vt:lpstr>
      <vt:lpstr>Tahoma</vt:lpstr>
      <vt:lpstr>Times New Roman</vt:lpstr>
      <vt:lpstr>Wingdings</vt:lpstr>
      <vt:lpstr>Office Theme</vt:lpstr>
      <vt:lpstr>Visio</vt:lpstr>
      <vt:lpstr>Week 3 Virtualization and Containerization</vt:lpstr>
      <vt:lpstr>AWS EC2</vt:lpstr>
      <vt:lpstr>Overview</vt:lpstr>
      <vt:lpstr>Operating System Concepts</vt:lpstr>
      <vt:lpstr>What is a process?</vt:lpstr>
      <vt:lpstr>What is a process?</vt:lpstr>
      <vt:lpstr>Process scheduling</vt:lpstr>
      <vt:lpstr>x86 Protection Rings (CPL)</vt:lpstr>
      <vt:lpstr>x86 Protection Rings (CPL)</vt:lpstr>
      <vt:lpstr>Virtual memory</vt:lpstr>
      <vt:lpstr>Paging/Swapping</vt:lpstr>
      <vt:lpstr>Virtual memory: 4GB</vt:lpstr>
      <vt:lpstr>Virtual memory: 4GB</vt:lpstr>
      <vt:lpstr>Memory map implementation</vt:lpstr>
      <vt:lpstr>Page-aligned address</vt:lpstr>
      <vt:lpstr>Page-aligned address</vt:lpstr>
      <vt:lpstr>Memory map implementation: x86-32</vt:lpstr>
      <vt:lpstr>Memory map implementation: x86-32</vt:lpstr>
      <vt:lpstr>Memory map implementation: x86-64</vt:lpstr>
      <vt:lpstr>What is virtualization?</vt:lpstr>
      <vt:lpstr>Characteristics for VMM</vt:lpstr>
      <vt:lpstr>VMM Types</vt:lpstr>
      <vt:lpstr>VMM Types</vt:lpstr>
      <vt:lpstr>VMM Types</vt:lpstr>
      <vt:lpstr>VMM Types</vt:lpstr>
      <vt:lpstr>VMM implementation on x86-64</vt:lpstr>
      <vt:lpstr>CPU non-virtualization</vt:lpstr>
      <vt:lpstr>CPU virtualization: Intel VT-x &amp; AMD SVM</vt:lpstr>
      <vt:lpstr>CPU virtualization: Intel VT-x &amp; AMD SVM</vt:lpstr>
      <vt:lpstr>CPU virtualization: Intel VT-x &amp; AMD SVM</vt:lpstr>
      <vt:lpstr>Memory virtualization: Intel EPT &amp; AMD NPT </vt:lpstr>
      <vt:lpstr>Memory virtualization: Intel EPT &amp; AMD NPT </vt:lpstr>
      <vt:lpstr>Containers</vt:lpstr>
      <vt:lpstr>Containers  </vt:lpstr>
      <vt:lpstr>Containerization vs. Virtualization  </vt:lpstr>
      <vt:lpstr>Backbones of containers</vt:lpstr>
      <vt:lpstr>namespaces: limits what a container can see</vt:lpstr>
      <vt:lpstr>PowerPoint Presentation</vt:lpstr>
      <vt:lpstr>copy-on-write filesystem: lightweight container</vt:lpstr>
      <vt:lpstr>Docker container</vt:lpstr>
      <vt:lpstr>Docker container</vt:lpstr>
      <vt:lpstr>Docker cheatsheet</vt:lpstr>
      <vt:lpstr>Practice Question</vt:lpstr>
      <vt:lpstr>Practice Question</vt:lpstr>
      <vt:lpstr>Practice Question</vt:lpstr>
      <vt:lpstr>Practice Question</vt:lpstr>
      <vt:lpstr>Practice Question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2025-08-05T02:08:13Z</dcterms:created>
  <dcterms:modified xsi:type="dcterms:W3CDTF">2025-08-05T02:08:24Z</dcterms:modified>
  <cp:category/>
</cp:coreProperties>
</file>